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89" r:id="rId9"/>
    <p:sldId id="290" r:id="rId10"/>
    <p:sldId id="263" r:id="rId11"/>
    <p:sldId id="278" r:id="rId12"/>
    <p:sldId id="264" r:id="rId13"/>
    <p:sldId id="265" r:id="rId14"/>
    <p:sldId id="266" r:id="rId15"/>
    <p:sldId id="282" r:id="rId16"/>
    <p:sldId id="267" r:id="rId17"/>
    <p:sldId id="268" r:id="rId18"/>
    <p:sldId id="269" r:id="rId19"/>
    <p:sldId id="271" r:id="rId20"/>
    <p:sldId id="276" r:id="rId21"/>
    <p:sldId id="272" r:id="rId22"/>
    <p:sldId id="270" r:id="rId23"/>
    <p:sldId id="279" r:id="rId24"/>
    <p:sldId id="280" r:id="rId25"/>
    <p:sldId id="281" r:id="rId26"/>
    <p:sldId id="273" r:id="rId27"/>
    <p:sldId id="288" r:id="rId28"/>
    <p:sldId id="274" r:id="rId29"/>
    <p:sldId id="275" r:id="rId30"/>
    <p:sldId id="287" r:id="rId31"/>
    <p:sldId id="292" r:id="rId32"/>
    <p:sldId id="283" r:id="rId33"/>
    <p:sldId id="284" r:id="rId34"/>
    <p:sldId id="285" r:id="rId35"/>
    <p:sldId id="291" r:id="rId36"/>
    <p:sldId id="28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varScale="1">
        <p:scale>
          <a:sx n="86" d="100"/>
          <a:sy n="86" d="100"/>
        </p:scale>
        <p:origin x="3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4/8/2019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geeksforgeeks.org/" TargetMode="External"/><Relationship Id="rId2" Type="http://schemas.openxmlformats.org/officeDocument/2006/relationships/hyperlink" Target="https://getbootstrap.com/docs/4.3/" TargetMode="External"/><Relationship Id="rId1" Type="http://schemas.openxmlformats.org/officeDocument/2006/relationships/slideLayout" Target="../slideLayouts/slideLayout2.xml"/><Relationship Id="rId6" Type="http://schemas.openxmlformats.org/officeDocument/2006/relationships/hyperlink" Target="https://en.wikibooks.org/wiki/LaTeX" TargetMode="External"/><Relationship Id="rId5" Type="http://schemas.openxmlformats.org/officeDocument/2006/relationships/hyperlink" Target="https://www.freshersworld.com/" TargetMode="External"/><Relationship Id="rId4" Type="http://schemas.openxmlformats.org/officeDocument/2006/relationships/hyperlink" Target="https://www.w3schools.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3A8DDA-0C16-4A04-BCB1-D1E873859A52}"/>
              </a:ext>
            </a:extLst>
          </p:cNvPr>
          <p:cNvPicPr>
            <a:picLocks noChangeAspect="1"/>
          </p:cNvPicPr>
          <p:nvPr/>
        </p:nvPicPr>
        <p:blipFill>
          <a:blip r:embed="rId2"/>
          <a:stretch>
            <a:fillRect/>
          </a:stretch>
        </p:blipFill>
        <p:spPr>
          <a:xfrm>
            <a:off x="2307345" y="2157412"/>
            <a:ext cx="9268288" cy="2543175"/>
          </a:xfrm>
          <a:prstGeom prst="rect">
            <a:avLst/>
          </a:prstGeom>
        </p:spPr>
      </p:pic>
    </p:spTree>
    <p:extLst>
      <p:ext uri="{BB962C8B-B14F-4D97-AF65-F5344CB8AC3E}">
        <p14:creationId xmlns:p14="http://schemas.microsoft.com/office/powerpoint/2010/main" val="2828081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6AECF-7D54-4A06-AE59-1D30D29591D8}"/>
              </a:ext>
            </a:extLst>
          </p:cNvPr>
          <p:cNvSpPr>
            <a:spLocks noGrp="1"/>
          </p:cNvSpPr>
          <p:nvPr>
            <p:ph type="title"/>
          </p:nvPr>
        </p:nvSpPr>
        <p:spPr>
          <a:xfrm>
            <a:off x="2484770" y="83574"/>
            <a:ext cx="8911687" cy="1280890"/>
          </a:xfrm>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PORTAL OVERVIEW</a:t>
            </a:r>
          </a:p>
        </p:txBody>
      </p:sp>
      <p:sp>
        <p:nvSpPr>
          <p:cNvPr id="3" name="Content Placeholder 2">
            <a:extLst>
              <a:ext uri="{FF2B5EF4-FFF2-40B4-BE49-F238E27FC236}">
                <a16:creationId xmlns:a16="http://schemas.microsoft.com/office/drawing/2014/main" id="{231A6DE5-49AA-4BA2-8CF5-C9008621A684}"/>
              </a:ext>
            </a:extLst>
          </p:cNvPr>
          <p:cNvSpPr>
            <a:spLocks noGrp="1"/>
          </p:cNvSpPr>
          <p:nvPr>
            <p:ph idx="1"/>
          </p:nvPr>
        </p:nvSpPr>
        <p:spPr>
          <a:xfrm>
            <a:off x="2589212" y="845574"/>
            <a:ext cx="8915400" cy="5928852"/>
          </a:xfrm>
        </p:spPr>
        <p:txBody>
          <a:bodyPr>
            <a:normAutofit fontScale="92500" lnSpcReduction="20000"/>
          </a:bodyPr>
          <a:lstStyle/>
          <a:p>
            <a:r>
              <a:rPr lang="en-IN" sz="2200" b="1" dirty="0">
                <a:latin typeface="Baskerville Old Face" panose="02020602080505020303" pitchFamily="18" charset="0"/>
              </a:rPr>
              <a:t>Home Page</a:t>
            </a:r>
          </a:p>
          <a:p>
            <a:r>
              <a:rPr lang="en-IN" sz="2200" b="1" dirty="0">
                <a:latin typeface="Baskerville Old Face" panose="02020602080505020303" pitchFamily="18" charset="0"/>
              </a:rPr>
              <a:t>Signup and Login</a:t>
            </a:r>
          </a:p>
          <a:p>
            <a:r>
              <a:rPr lang="en-IN" sz="2200" b="1" dirty="0">
                <a:latin typeface="Baskerville Old Face" panose="02020602080505020303" pitchFamily="18" charset="0"/>
              </a:rPr>
              <a:t>Companies.</a:t>
            </a:r>
          </a:p>
          <a:p>
            <a:pPr lvl="1">
              <a:buFont typeface="Wingdings" panose="05000000000000000000" pitchFamily="2" charset="2"/>
              <a:buChar char="v"/>
            </a:pPr>
            <a:r>
              <a:rPr lang="en-IN" sz="1900" b="1" dirty="0">
                <a:latin typeface="Baskerville Old Face" panose="02020602080505020303" pitchFamily="18" charset="0"/>
              </a:rPr>
              <a:t>IT and Software</a:t>
            </a:r>
          </a:p>
          <a:p>
            <a:pPr lvl="1">
              <a:buFont typeface="Wingdings" panose="05000000000000000000" pitchFamily="2" charset="2"/>
              <a:buChar char="v"/>
            </a:pPr>
            <a:r>
              <a:rPr lang="en-IN" sz="1900" b="1" dirty="0">
                <a:latin typeface="Baskerville Old Face" panose="02020602080505020303" pitchFamily="18" charset="0"/>
              </a:rPr>
              <a:t>Real Estate</a:t>
            </a:r>
          </a:p>
          <a:p>
            <a:pPr lvl="1">
              <a:buFont typeface="Wingdings" panose="05000000000000000000" pitchFamily="2" charset="2"/>
              <a:buChar char="v"/>
            </a:pPr>
            <a:r>
              <a:rPr lang="en-IN" sz="1900" b="1" dirty="0">
                <a:latin typeface="Baskerville Old Face" panose="02020602080505020303" pitchFamily="18" charset="0"/>
              </a:rPr>
              <a:t>Telecommunication</a:t>
            </a:r>
          </a:p>
          <a:p>
            <a:pPr lvl="1">
              <a:buFont typeface="Wingdings" panose="05000000000000000000" pitchFamily="2" charset="2"/>
              <a:buChar char="v"/>
            </a:pPr>
            <a:r>
              <a:rPr lang="en-IN" sz="1900" b="1" dirty="0">
                <a:latin typeface="Baskerville Old Face" panose="02020602080505020303" pitchFamily="18" charset="0"/>
              </a:rPr>
              <a:t>PSU</a:t>
            </a:r>
          </a:p>
          <a:p>
            <a:pPr lvl="1">
              <a:buFont typeface="Wingdings" panose="05000000000000000000" pitchFamily="2" charset="2"/>
              <a:buChar char="v"/>
            </a:pPr>
            <a:r>
              <a:rPr lang="en-IN" sz="1900" b="1" dirty="0">
                <a:latin typeface="Baskerville Old Face" panose="02020602080505020303" pitchFamily="18" charset="0"/>
              </a:rPr>
              <a:t>Auto and Ancillaries</a:t>
            </a:r>
          </a:p>
          <a:p>
            <a:pPr lvl="1">
              <a:buFont typeface="Wingdings" panose="05000000000000000000" pitchFamily="2" charset="2"/>
              <a:buChar char="v"/>
            </a:pPr>
            <a:r>
              <a:rPr lang="en-IN" sz="1900" b="1" dirty="0">
                <a:latin typeface="Baskerville Old Face" panose="02020602080505020303" pitchFamily="18" charset="0"/>
              </a:rPr>
              <a:t>Metal and Mining</a:t>
            </a:r>
          </a:p>
          <a:p>
            <a:pPr lvl="1">
              <a:buFont typeface="Wingdings" panose="05000000000000000000" pitchFamily="2" charset="2"/>
              <a:buChar char="v"/>
            </a:pPr>
            <a:r>
              <a:rPr lang="en-IN" sz="1900" b="1" dirty="0">
                <a:latin typeface="Baskerville Old Face" panose="02020602080505020303" pitchFamily="18" charset="0"/>
              </a:rPr>
              <a:t>Power</a:t>
            </a:r>
          </a:p>
          <a:p>
            <a:pPr lvl="1">
              <a:buFont typeface="Wingdings" panose="05000000000000000000" pitchFamily="2" charset="2"/>
              <a:buChar char="v"/>
            </a:pPr>
            <a:r>
              <a:rPr lang="en-IN" sz="1900" b="1" dirty="0">
                <a:latin typeface="Baskerville Old Face" panose="02020602080505020303" pitchFamily="18" charset="0"/>
              </a:rPr>
              <a:t>E-Commerce</a:t>
            </a:r>
          </a:p>
          <a:p>
            <a:r>
              <a:rPr lang="en-IN" sz="2200" b="1" dirty="0">
                <a:latin typeface="Baskerville Old Face" panose="02020602080505020303" pitchFamily="18" charset="0"/>
              </a:rPr>
              <a:t>Alumni Real Time Chat Support</a:t>
            </a:r>
          </a:p>
          <a:p>
            <a:r>
              <a:rPr lang="en-IN" sz="2200" b="1" dirty="0">
                <a:latin typeface="Baskerville Old Face" panose="02020602080505020303" pitchFamily="18" charset="0"/>
              </a:rPr>
              <a:t>Help Community</a:t>
            </a:r>
          </a:p>
          <a:p>
            <a:r>
              <a:rPr lang="en-IN" sz="2200" b="1" dirty="0">
                <a:latin typeface="Baskerville Old Face" panose="02020602080505020303" pitchFamily="18" charset="0"/>
              </a:rPr>
              <a:t>Social Media Support</a:t>
            </a:r>
          </a:p>
          <a:p>
            <a:r>
              <a:rPr lang="en-IN" sz="2200" b="1" dirty="0">
                <a:latin typeface="Baskerville Old Face" panose="02020602080505020303" pitchFamily="18" charset="0"/>
              </a:rPr>
              <a:t>Automated Chat Support</a:t>
            </a:r>
          </a:p>
          <a:p>
            <a:r>
              <a:rPr lang="en-IN" sz="2200" b="1" dirty="0">
                <a:latin typeface="Baskerville Old Face" panose="02020602080505020303" pitchFamily="18" charset="0"/>
              </a:rPr>
              <a:t>Take Test</a:t>
            </a:r>
          </a:p>
          <a:p>
            <a:pPr marL="457200" lvl="1" indent="0">
              <a:buNone/>
            </a:pPr>
            <a:endParaRPr lang="en-IN" dirty="0"/>
          </a:p>
          <a:p>
            <a:endParaRPr lang="en-IN" dirty="0"/>
          </a:p>
          <a:p>
            <a:endParaRPr lang="en-IN" dirty="0"/>
          </a:p>
        </p:txBody>
      </p:sp>
    </p:spTree>
    <p:extLst>
      <p:ext uri="{BB962C8B-B14F-4D97-AF65-F5344CB8AC3E}">
        <p14:creationId xmlns:p14="http://schemas.microsoft.com/office/powerpoint/2010/main" val="4561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98DF2-B134-439C-B0BD-E96DA2912F51}"/>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DATA FLOW DIAGRAM</a:t>
            </a:r>
          </a:p>
        </p:txBody>
      </p:sp>
      <p:pic>
        <p:nvPicPr>
          <p:cNvPr id="5" name="Content Placeholder 4">
            <a:extLst>
              <a:ext uri="{FF2B5EF4-FFF2-40B4-BE49-F238E27FC236}">
                <a16:creationId xmlns:a16="http://schemas.microsoft.com/office/drawing/2014/main" id="{117C8B45-92F3-4427-8F09-63F362DB171D}"/>
              </a:ext>
            </a:extLst>
          </p:cNvPr>
          <p:cNvPicPr>
            <a:picLocks noGrp="1" noChangeAspect="1"/>
          </p:cNvPicPr>
          <p:nvPr>
            <p:ph idx="1"/>
          </p:nvPr>
        </p:nvPicPr>
        <p:blipFill>
          <a:blip r:embed="rId2"/>
          <a:stretch>
            <a:fillRect/>
          </a:stretch>
        </p:blipFill>
        <p:spPr>
          <a:xfrm>
            <a:off x="2349910" y="1533833"/>
            <a:ext cx="9350477" cy="5191431"/>
          </a:xfrm>
        </p:spPr>
      </p:pic>
    </p:spTree>
    <p:extLst>
      <p:ext uri="{BB962C8B-B14F-4D97-AF65-F5344CB8AC3E}">
        <p14:creationId xmlns:p14="http://schemas.microsoft.com/office/powerpoint/2010/main" val="84925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B6AD-75A3-44E5-AF8B-1A224417F558}"/>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HOME PAGE</a:t>
            </a:r>
          </a:p>
        </p:txBody>
      </p:sp>
      <p:pic>
        <p:nvPicPr>
          <p:cNvPr id="7" name="Picture 6">
            <a:extLst>
              <a:ext uri="{FF2B5EF4-FFF2-40B4-BE49-F238E27FC236}">
                <a16:creationId xmlns:a16="http://schemas.microsoft.com/office/drawing/2014/main" id="{43EA46AC-341F-4436-B719-67424274BFDD}"/>
              </a:ext>
            </a:extLst>
          </p:cNvPr>
          <p:cNvPicPr>
            <a:picLocks noChangeAspect="1"/>
          </p:cNvPicPr>
          <p:nvPr/>
        </p:nvPicPr>
        <p:blipFill>
          <a:blip r:embed="rId2"/>
          <a:stretch>
            <a:fillRect/>
          </a:stretch>
        </p:blipFill>
        <p:spPr>
          <a:xfrm>
            <a:off x="2249230" y="1543665"/>
            <a:ext cx="9599075" cy="5014452"/>
          </a:xfrm>
          <a:prstGeom prst="rect">
            <a:avLst/>
          </a:prstGeom>
        </p:spPr>
      </p:pic>
    </p:spTree>
    <p:extLst>
      <p:ext uri="{BB962C8B-B14F-4D97-AF65-F5344CB8AC3E}">
        <p14:creationId xmlns:p14="http://schemas.microsoft.com/office/powerpoint/2010/main" val="2763772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E527C-6E28-4729-9FE3-7C3BB341601D}"/>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SIGNUP</a:t>
            </a:r>
          </a:p>
        </p:txBody>
      </p:sp>
      <p:pic>
        <p:nvPicPr>
          <p:cNvPr id="5" name="Picture 4">
            <a:extLst>
              <a:ext uri="{FF2B5EF4-FFF2-40B4-BE49-F238E27FC236}">
                <a16:creationId xmlns:a16="http://schemas.microsoft.com/office/drawing/2014/main" id="{448594FB-5A4B-4643-BC8A-BE7D8BBEE735}"/>
              </a:ext>
            </a:extLst>
          </p:cNvPr>
          <p:cNvPicPr>
            <a:picLocks noChangeAspect="1"/>
          </p:cNvPicPr>
          <p:nvPr/>
        </p:nvPicPr>
        <p:blipFill>
          <a:blip r:embed="rId2"/>
          <a:stretch>
            <a:fillRect/>
          </a:stretch>
        </p:blipFill>
        <p:spPr>
          <a:xfrm>
            <a:off x="4626385" y="1543665"/>
            <a:ext cx="4237087" cy="5314335"/>
          </a:xfrm>
          <a:prstGeom prst="rect">
            <a:avLst/>
          </a:prstGeom>
        </p:spPr>
      </p:pic>
    </p:spTree>
    <p:extLst>
      <p:ext uri="{BB962C8B-B14F-4D97-AF65-F5344CB8AC3E}">
        <p14:creationId xmlns:p14="http://schemas.microsoft.com/office/powerpoint/2010/main" val="105579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C63E9-D603-4BDA-BABE-04C02ADE1F4D}"/>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LOGIN</a:t>
            </a:r>
          </a:p>
        </p:txBody>
      </p:sp>
      <p:pic>
        <p:nvPicPr>
          <p:cNvPr id="5" name="Content Placeholder 4">
            <a:extLst>
              <a:ext uri="{FF2B5EF4-FFF2-40B4-BE49-F238E27FC236}">
                <a16:creationId xmlns:a16="http://schemas.microsoft.com/office/drawing/2014/main" id="{922F78E3-910F-44A5-AFD5-018CE2CA3B44}"/>
              </a:ext>
            </a:extLst>
          </p:cNvPr>
          <p:cNvPicPr>
            <a:picLocks noGrp="1" noChangeAspect="1"/>
          </p:cNvPicPr>
          <p:nvPr>
            <p:ph idx="1"/>
          </p:nvPr>
        </p:nvPicPr>
        <p:blipFill>
          <a:blip r:embed="rId2"/>
          <a:stretch>
            <a:fillRect/>
          </a:stretch>
        </p:blipFill>
        <p:spPr>
          <a:xfrm>
            <a:off x="4542503" y="1759974"/>
            <a:ext cx="4306529" cy="5098026"/>
          </a:xfrm>
        </p:spPr>
      </p:pic>
    </p:spTree>
    <p:extLst>
      <p:ext uri="{BB962C8B-B14F-4D97-AF65-F5344CB8AC3E}">
        <p14:creationId xmlns:p14="http://schemas.microsoft.com/office/powerpoint/2010/main" val="6086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84CF-218A-4962-8223-27D9AD62DC3C}"/>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DATABASE</a:t>
            </a:r>
          </a:p>
        </p:txBody>
      </p:sp>
      <p:pic>
        <p:nvPicPr>
          <p:cNvPr id="5" name="Content Placeholder 4">
            <a:extLst>
              <a:ext uri="{FF2B5EF4-FFF2-40B4-BE49-F238E27FC236}">
                <a16:creationId xmlns:a16="http://schemas.microsoft.com/office/drawing/2014/main" id="{0D07EF59-09FD-4994-A8B2-28CBBB2D46C2}"/>
              </a:ext>
            </a:extLst>
          </p:cNvPr>
          <p:cNvPicPr>
            <a:picLocks noGrp="1" noChangeAspect="1"/>
          </p:cNvPicPr>
          <p:nvPr>
            <p:ph idx="1"/>
          </p:nvPr>
        </p:nvPicPr>
        <p:blipFill>
          <a:blip r:embed="rId2"/>
          <a:stretch>
            <a:fillRect/>
          </a:stretch>
        </p:blipFill>
        <p:spPr>
          <a:xfrm>
            <a:off x="2638361" y="2556387"/>
            <a:ext cx="9376658" cy="2920181"/>
          </a:xfrm>
        </p:spPr>
      </p:pic>
    </p:spTree>
    <p:extLst>
      <p:ext uri="{BB962C8B-B14F-4D97-AF65-F5344CB8AC3E}">
        <p14:creationId xmlns:p14="http://schemas.microsoft.com/office/powerpoint/2010/main" val="222447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C239-7D2A-4829-8EC0-771F9E0480E1}"/>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COMPANIES CATEGORY</a:t>
            </a:r>
          </a:p>
        </p:txBody>
      </p:sp>
      <p:pic>
        <p:nvPicPr>
          <p:cNvPr id="5" name="Content Placeholder 4">
            <a:extLst>
              <a:ext uri="{FF2B5EF4-FFF2-40B4-BE49-F238E27FC236}">
                <a16:creationId xmlns:a16="http://schemas.microsoft.com/office/drawing/2014/main" id="{0A61F41C-3338-4CCE-8DD8-875B3BEB5D29}"/>
              </a:ext>
            </a:extLst>
          </p:cNvPr>
          <p:cNvPicPr>
            <a:picLocks noGrp="1" noChangeAspect="1"/>
          </p:cNvPicPr>
          <p:nvPr>
            <p:ph idx="1"/>
          </p:nvPr>
        </p:nvPicPr>
        <p:blipFill>
          <a:blip r:embed="rId2"/>
          <a:stretch>
            <a:fillRect/>
          </a:stretch>
        </p:blipFill>
        <p:spPr>
          <a:xfrm>
            <a:off x="255639" y="1429349"/>
            <a:ext cx="5240593" cy="2513386"/>
          </a:xfrm>
        </p:spPr>
      </p:pic>
      <p:pic>
        <p:nvPicPr>
          <p:cNvPr id="7" name="Picture 6">
            <a:extLst>
              <a:ext uri="{FF2B5EF4-FFF2-40B4-BE49-F238E27FC236}">
                <a16:creationId xmlns:a16="http://schemas.microsoft.com/office/drawing/2014/main" id="{3D60E590-2278-4CF8-BF9A-C5A4F4800534}"/>
              </a:ext>
            </a:extLst>
          </p:cNvPr>
          <p:cNvPicPr>
            <a:picLocks noChangeAspect="1"/>
          </p:cNvPicPr>
          <p:nvPr/>
        </p:nvPicPr>
        <p:blipFill>
          <a:blip r:embed="rId3"/>
          <a:stretch>
            <a:fillRect/>
          </a:stretch>
        </p:blipFill>
        <p:spPr>
          <a:xfrm>
            <a:off x="5598584" y="1429349"/>
            <a:ext cx="6593416" cy="2513386"/>
          </a:xfrm>
          <a:prstGeom prst="rect">
            <a:avLst/>
          </a:prstGeom>
        </p:spPr>
      </p:pic>
      <p:pic>
        <p:nvPicPr>
          <p:cNvPr id="9" name="Picture 8">
            <a:extLst>
              <a:ext uri="{FF2B5EF4-FFF2-40B4-BE49-F238E27FC236}">
                <a16:creationId xmlns:a16="http://schemas.microsoft.com/office/drawing/2014/main" id="{BAB7530B-C645-46C6-B8F9-50264DA2E6A9}"/>
              </a:ext>
            </a:extLst>
          </p:cNvPr>
          <p:cNvPicPr>
            <a:picLocks noChangeAspect="1"/>
          </p:cNvPicPr>
          <p:nvPr/>
        </p:nvPicPr>
        <p:blipFill>
          <a:blip r:embed="rId4"/>
          <a:stretch>
            <a:fillRect/>
          </a:stretch>
        </p:blipFill>
        <p:spPr>
          <a:xfrm>
            <a:off x="197082" y="3942734"/>
            <a:ext cx="5401502" cy="2915265"/>
          </a:xfrm>
          <a:prstGeom prst="rect">
            <a:avLst/>
          </a:prstGeom>
        </p:spPr>
      </p:pic>
      <p:pic>
        <p:nvPicPr>
          <p:cNvPr id="11" name="Picture 10">
            <a:extLst>
              <a:ext uri="{FF2B5EF4-FFF2-40B4-BE49-F238E27FC236}">
                <a16:creationId xmlns:a16="http://schemas.microsoft.com/office/drawing/2014/main" id="{1520AF51-632F-4DE0-A832-A35EAF21B9C3}"/>
              </a:ext>
            </a:extLst>
          </p:cNvPr>
          <p:cNvPicPr>
            <a:picLocks noChangeAspect="1"/>
          </p:cNvPicPr>
          <p:nvPr/>
        </p:nvPicPr>
        <p:blipFill>
          <a:blip r:embed="rId5"/>
          <a:stretch>
            <a:fillRect/>
          </a:stretch>
        </p:blipFill>
        <p:spPr>
          <a:xfrm>
            <a:off x="5598582" y="3942733"/>
            <a:ext cx="6593417" cy="2915266"/>
          </a:xfrm>
          <a:prstGeom prst="rect">
            <a:avLst/>
          </a:prstGeom>
        </p:spPr>
      </p:pic>
    </p:spTree>
    <p:extLst>
      <p:ext uri="{BB962C8B-B14F-4D97-AF65-F5344CB8AC3E}">
        <p14:creationId xmlns:p14="http://schemas.microsoft.com/office/powerpoint/2010/main" val="124584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0F8E-6C4E-462B-B6BC-9BB875B4BC86}"/>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IT &amp; SOFTWARE COMPANIES</a:t>
            </a:r>
          </a:p>
        </p:txBody>
      </p:sp>
      <p:pic>
        <p:nvPicPr>
          <p:cNvPr id="7" name="Content Placeholder 6">
            <a:extLst>
              <a:ext uri="{FF2B5EF4-FFF2-40B4-BE49-F238E27FC236}">
                <a16:creationId xmlns:a16="http://schemas.microsoft.com/office/drawing/2014/main" id="{841852F6-8358-4BB8-8557-2CD33AE77D1B}"/>
              </a:ext>
            </a:extLst>
          </p:cNvPr>
          <p:cNvPicPr>
            <a:picLocks noGrp="1" noChangeAspect="1"/>
          </p:cNvPicPr>
          <p:nvPr>
            <p:ph idx="1"/>
          </p:nvPr>
        </p:nvPicPr>
        <p:blipFill>
          <a:blip r:embed="rId2"/>
          <a:stretch>
            <a:fillRect/>
          </a:stretch>
        </p:blipFill>
        <p:spPr>
          <a:xfrm>
            <a:off x="3249287" y="2133600"/>
            <a:ext cx="7595251" cy="3778250"/>
          </a:xfrm>
        </p:spPr>
      </p:pic>
    </p:spTree>
    <p:extLst>
      <p:ext uri="{BB962C8B-B14F-4D97-AF65-F5344CB8AC3E}">
        <p14:creationId xmlns:p14="http://schemas.microsoft.com/office/powerpoint/2010/main" val="2838681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8565-B043-45E8-A345-C98D5EA6DBC8}"/>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IBM</a:t>
            </a:r>
          </a:p>
        </p:txBody>
      </p:sp>
      <p:pic>
        <p:nvPicPr>
          <p:cNvPr id="11" name="Content Placeholder 10">
            <a:extLst>
              <a:ext uri="{FF2B5EF4-FFF2-40B4-BE49-F238E27FC236}">
                <a16:creationId xmlns:a16="http://schemas.microsoft.com/office/drawing/2014/main" id="{E36AA366-20BE-4059-87C9-B27C65CE432A}"/>
              </a:ext>
            </a:extLst>
          </p:cNvPr>
          <p:cNvPicPr>
            <a:picLocks noGrp="1" noChangeAspect="1"/>
          </p:cNvPicPr>
          <p:nvPr>
            <p:ph idx="1"/>
          </p:nvPr>
        </p:nvPicPr>
        <p:blipFill>
          <a:blip r:embed="rId2"/>
          <a:stretch>
            <a:fillRect/>
          </a:stretch>
        </p:blipFill>
        <p:spPr>
          <a:xfrm>
            <a:off x="3688469" y="2133600"/>
            <a:ext cx="6716888" cy="3778250"/>
          </a:xfrm>
        </p:spPr>
      </p:pic>
    </p:spTree>
    <p:extLst>
      <p:ext uri="{BB962C8B-B14F-4D97-AF65-F5344CB8AC3E}">
        <p14:creationId xmlns:p14="http://schemas.microsoft.com/office/powerpoint/2010/main" val="2670307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604E06-9595-4810-BD6A-18073D3DF952}"/>
              </a:ext>
            </a:extLst>
          </p:cNvPr>
          <p:cNvPicPr>
            <a:picLocks noGrp="1" noChangeAspect="1"/>
          </p:cNvPicPr>
          <p:nvPr>
            <p:ph idx="1"/>
          </p:nvPr>
        </p:nvPicPr>
        <p:blipFill>
          <a:blip r:embed="rId2"/>
          <a:stretch>
            <a:fillRect/>
          </a:stretch>
        </p:blipFill>
        <p:spPr>
          <a:xfrm>
            <a:off x="3688469" y="2133600"/>
            <a:ext cx="6716888" cy="3778250"/>
          </a:xfrm>
        </p:spPr>
      </p:pic>
    </p:spTree>
    <p:extLst>
      <p:ext uri="{BB962C8B-B14F-4D97-AF65-F5344CB8AC3E}">
        <p14:creationId xmlns:p14="http://schemas.microsoft.com/office/powerpoint/2010/main" val="3502072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119F-BA7A-4E09-AF16-4830D28C068D}"/>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Baskerville Old Face" panose="02020602080505020303" pitchFamily="18" charset="0"/>
              </a:rPr>
              <a:t>Guided By</a:t>
            </a:r>
            <a:r>
              <a:rPr lang="en-IN" u="sng" dirty="0">
                <a:effectLst>
                  <a:outerShdw blurRad="38100" dist="38100" dir="2700000" algn="tl">
                    <a:srgbClr val="000000">
                      <a:alpha val="43137"/>
                    </a:srgbClr>
                  </a:outerShdw>
                </a:effectLst>
              </a:rPr>
              <a:t> </a:t>
            </a:r>
            <a:r>
              <a:rPr lang="en-IN" dirty="0"/>
              <a:t>:-</a:t>
            </a:r>
          </a:p>
        </p:txBody>
      </p:sp>
      <p:sp>
        <p:nvSpPr>
          <p:cNvPr id="3" name="Content Placeholder 2">
            <a:extLst>
              <a:ext uri="{FF2B5EF4-FFF2-40B4-BE49-F238E27FC236}">
                <a16:creationId xmlns:a16="http://schemas.microsoft.com/office/drawing/2014/main" id="{A45D1C8A-15CB-4039-8B7A-002AFB1576AC}"/>
              </a:ext>
            </a:extLst>
          </p:cNvPr>
          <p:cNvSpPr>
            <a:spLocks noGrp="1"/>
          </p:cNvSpPr>
          <p:nvPr>
            <p:ph idx="1"/>
          </p:nvPr>
        </p:nvSpPr>
        <p:spPr>
          <a:xfrm>
            <a:off x="1317523" y="1720644"/>
            <a:ext cx="10049438" cy="4513245"/>
          </a:xfrm>
        </p:spPr>
        <p:txBody>
          <a:bodyPr>
            <a:normAutofit fontScale="92500"/>
          </a:bodyPr>
          <a:lstStyle/>
          <a:p>
            <a:pPr marL="2286000" lvl="5" indent="0">
              <a:buNone/>
            </a:pPr>
            <a:r>
              <a:rPr lang="en-IN" sz="3200" b="1" dirty="0">
                <a:latin typeface="Arial Rounded MT Bold" panose="020F0704030504030204" pitchFamily="34" charset="0"/>
              </a:rPr>
              <a:t>	</a:t>
            </a:r>
            <a:r>
              <a:rPr lang="en-IN" sz="3200" b="1" u="sng" dirty="0">
                <a:effectLst>
                  <a:outerShdw blurRad="38100" dist="38100" dir="2700000" algn="tl">
                    <a:srgbClr val="000000">
                      <a:alpha val="43137"/>
                    </a:srgbClr>
                  </a:outerShdw>
                </a:effectLst>
                <a:latin typeface="Arial Rounded MT Bold" panose="020F0704030504030204" pitchFamily="34" charset="0"/>
              </a:rPr>
              <a:t>Dr. Sudheep Elayidom</a:t>
            </a:r>
          </a:p>
          <a:p>
            <a:pPr marL="2286000" lvl="5" indent="0">
              <a:buNone/>
            </a:pPr>
            <a:r>
              <a:rPr lang="en-IN" sz="3200" b="1" dirty="0">
                <a:latin typeface="Arial Rounded MT Bold" panose="020F0704030504030204" pitchFamily="34" charset="0"/>
              </a:rPr>
              <a:t>			   </a:t>
            </a:r>
            <a:r>
              <a:rPr lang="en-IN" sz="2800" b="1" dirty="0">
                <a:latin typeface="Baskerville Old Face" panose="02020602080505020303" pitchFamily="18" charset="0"/>
              </a:rPr>
              <a:t>Professor </a:t>
            </a:r>
            <a:r>
              <a:rPr lang="en-IN" sz="3200" b="1" dirty="0">
                <a:latin typeface="Arial Rounded MT Bold" panose="020F0704030504030204" pitchFamily="34" charset="0"/>
              </a:rPr>
              <a:t> </a:t>
            </a:r>
          </a:p>
          <a:p>
            <a:pPr marL="2286000" lvl="5" indent="0">
              <a:buNone/>
            </a:pPr>
            <a:r>
              <a:rPr lang="en-IN" sz="2400" b="1" dirty="0">
                <a:latin typeface="Baskerville Old Face" panose="02020602080505020303" pitchFamily="18" charset="0"/>
              </a:rPr>
              <a:t>Division of Computer Science and Engineering</a:t>
            </a:r>
          </a:p>
          <a:p>
            <a:pPr marL="2286000" lvl="5" indent="0">
              <a:buNone/>
            </a:pPr>
            <a:r>
              <a:rPr lang="en-IN" sz="2400" b="1" dirty="0">
                <a:latin typeface="Baskerville Old Face" panose="02020602080505020303" pitchFamily="18" charset="0"/>
              </a:rPr>
              <a:t>		</a:t>
            </a:r>
          </a:p>
          <a:p>
            <a:pPr marL="2286000" lvl="5" indent="0">
              <a:buNone/>
            </a:pPr>
            <a:r>
              <a:rPr lang="en-IN" sz="2400" b="1" dirty="0">
                <a:latin typeface="Baskerville Old Face" panose="02020602080505020303" pitchFamily="18" charset="0"/>
              </a:rPr>
              <a:t>		</a:t>
            </a:r>
          </a:p>
          <a:p>
            <a:pPr marL="2286000" lvl="5" indent="0">
              <a:buNone/>
            </a:pPr>
            <a:r>
              <a:rPr lang="en-IN" sz="2400" b="1" dirty="0">
                <a:latin typeface="Baskerville Old Face" panose="02020602080505020303" pitchFamily="18" charset="0"/>
              </a:rPr>
              <a:t>								Group Members :-</a:t>
            </a:r>
          </a:p>
          <a:p>
            <a:pPr marL="2286000" lvl="5" indent="0">
              <a:buNone/>
            </a:pPr>
            <a:r>
              <a:rPr lang="en-IN" sz="2400" b="1" dirty="0">
                <a:latin typeface="Baskerville Old Face" panose="02020602080505020303" pitchFamily="18" charset="0"/>
              </a:rPr>
              <a:t>								Gurudatt Kumar(12170030)</a:t>
            </a:r>
          </a:p>
          <a:p>
            <a:pPr marL="2286000" lvl="5" indent="0">
              <a:buNone/>
            </a:pPr>
            <a:r>
              <a:rPr lang="en-IN" sz="2400" b="1" dirty="0">
                <a:latin typeface="Baskerville Old Face" panose="02020602080505020303" pitchFamily="18" charset="0"/>
              </a:rPr>
              <a:t>								Kumar Gaurav(12170039)</a:t>
            </a:r>
          </a:p>
          <a:p>
            <a:pPr marL="2286000" lvl="5" indent="0">
              <a:buNone/>
            </a:pPr>
            <a:r>
              <a:rPr lang="en-IN" sz="2400" b="1" dirty="0">
                <a:latin typeface="Baskerville Old Face" panose="02020602080505020303" pitchFamily="18" charset="0"/>
              </a:rPr>
              <a:t>								Manish kr. Chaudhary(12170041)</a:t>
            </a:r>
          </a:p>
        </p:txBody>
      </p:sp>
    </p:spTree>
    <p:extLst>
      <p:ext uri="{BB962C8B-B14F-4D97-AF65-F5344CB8AC3E}">
        <p14:creationId xmlns:p14="http://schemas.microsoft.com/office/powerpoint/2010/main" val="3463804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C2A9-A9C1-4436-B91A-8BEC12EBE805}"/>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TAKE TEST</a:t>
            </a:r>
            <a:r>
              <a:rPr lang="en-IN" dirty="0"/>
              <a:t>		</a:t>
            </a:r>
          </a:p>
        </p:txBody>
      </p:sp>
      <p:pic>
        <p:nvPicPr>
          <p:cNvPr id="5" name="Content Placeholder 4">
            <a:extLst>
              <a:ext uri="{FF2B5EF4-FFF2-40B4-BE49-F238E27FC236}">
                <a16:creationId xmlns:a16="http://schemas.microsoft.com/office/drawing/2014/main" id="{EAD716A8-C53A-41B0-A95F-49D10E5DC8B2}"/>
              </a:ext>
            </a:extLst>
          </p:cNvPr>
          <p:cNvPicPr>
            <a:picLocks noGrp="1" noChangeAspect="1"/>
          </p:cNvPicPr>
          <p:nvPr>
            <p:ph idx="1"/>
          </p:nvPr>
        </p:nvPicPr>
        <p:blipFill>
          <a:blip r:embed="rId2"/>
          <a:stretch>
            <a:fillRect/>
          </a:stretch>
        </p:blipFill>
        <p:spPr>
          <a:xfrm>
            <a:off x="2592925" y="1529286"/>
            <a:ext cx="9245115" cy="5156650"/>
          </a:xfrm>
        </p:spPr>
      </p:pic>
    </p:spTree>
    <p:extLst>
      <p:ext uri="{BB962C8B-B14F-4D97-AF65-F5344CB8AC3E}">
        <p14:creationId xmlns:p14="http://schemas.microsoft.com/office/powerpoint/2010/main" val="2783208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7814-75BF-4F8D-BD96-9432E6BF767E}"/>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TELECOMMUNICATION</a:t>
            </a:r>
          </a:p>
        </p:txBody>
      </p:sp>
      <p:pic>
        <p:nvPicPr>
          <p:cNvPr id="5" name="Content Placeholder 4">
            <a:extLst>
              <a:ext uri="{FF2B5EF4-FFF2-40B4-BE49-F238E27FC236}">
                <a16:creationId xmlns:a16="http://schemas.microsoft.com/office/drawing/2014/main" id="{194DDAAD-E8E0-4CDE-86B3-56B90C536C22}"/>
              </a:ext>
            </a:extLst>
          </p:cNvPr>
          <p:cNvPicPr>
            <a:picLocks noGrp="1" noChangeAspect="1"/>
          </p:cNvPicPr>
          <p:nvPr>
            <p:ph idx="1"/>
          </p:nvPr>
        </p:nvPicPr>
        <p:blipFill>
          <a:blip r:embed="rId2"/>
          <a:stretch>
            <a:fillRect/>
          </a:stretch>
        </p:blipFill>
        <p:spPr>
          <a:xfrm>
            <a:off x="3688469" y="2133600"/>
            <a:ext cx="6716888" cy="3778250"/>
          </a:xfrm>
        </p:spPr>
      </p:pic>
    </p:spTree>
    <p:extLst>
      <p:ext uri="{BB962C8B-B14F-4D97-AF65-F5344CB8AC3E}">
        <p14:creationId xmlns:p14="http://schemas.microsoft.com/office/powerpoint/2010/main" val="3627454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F0C5-8668-4BBD-946E-D45951A3D5F1}"/>
              </a:ext>
            </a:extLst>
          </p:cNvPr>
          <p:cNvSpPr>
            <a:spLocks noGrp="1"/>
          </p:cNvSpPr>
          <p:nvPr>
            <p:ph type="title"/>
          </p:nvPr>
        </p:nvSpPr>
        <p:spPr>
          <a:xfrm>
            <a:off x="2592925" y="624110"/>
            <a:ext cx="8911687" cy="968716"/>
          </a:xfrm>
        </p:spPr>
        <p:txBody>
          <a:bodyPr>
            <a:normAutofit fontScale="90000"/>
          </a:bodyPr>
          <a:lstStyle/>
          <a:p>
            <a:r>
              <a:rPr lang="en-IN" dirty="0"/>
              <a:t>		</a:t>
            </a:r>
            <a:r>
              <a:rPr lang="en-IN" b="1" u="sng" dirty="0">
                <a:effectLst>
                  <a:outerShdw blurRad="38100" dist="38100" dir="2700000" algn="tl">
                    <a:srgbClr val="000000">
                      <a:alpha val="43137"/>
                    </a:srgbClr>
                  </a:outerShdw>
                </a:effectLst>
                <a:latin typeface="Arial Rounded MT Bold" panose="020F0704030504030204" pitchFamily="34" charset="0"/>
              </a:rPr>
              <a:t>ALUMNI REAL TIME CHAT SUPPORT</a:t>
            </a:r>
            <a:br>
              <a:rPr lang="en-IN" b="1" dirty="0">
                <a:latin typeface="Baskerville Old Face" panose="02020602080505020303" pitchFamily="18" charset="0"/>
              </a:rPr>
            </a:br>
            <a:endParaRPr lang="en-IN" dirty="0"/>
          </a:p>
        </p:txBody>
      </p:sp>
      <p:pic>
        <p:nvPicPr>
          <p:cNvPr id="5" name="Content Placeholder 4">
            <a:extLst>
              <a:ext uri="{FF2B5EF4-FFF2-40B4-BE49-F238E27FC236}">
                <a16:creationId xmlns:a16="http://schemas.microsoft.com/office/drawing/2014/main" id="{1CAC7EFB-F396-4936-87D9-C3CB4FBFB923}"/>
              </a:ext>
            </a:extLst>
          </p:cNvPr>
          <p:cNvPicPr>
            <a:picLocks noGrp="1" noChangeAspect="1"/>
          </p:cNvPicPr>
          <p:nvPr>
            <p:ph idx="1"/>
          </p:nvPr>
        </p:nvPicPr>
        <p:blipFill>
          <a:blip r:embed="rId2"/>
          <a:stretch>
            <a:fillRect/>
          </a:stretch>
        </p:blipFill>
        <p:spPr>
          <a:xfrm>
            <a:off x="2592925" y="1755149"/>
            <a:ext cx="8915400" cy="3856879"/>
          </a:xfrm>
        </p:spPr>
      </p:pic>
    </p:spTree>
    <p:extLst>
      <p:ext uri="{BB962C8B-B14F-4D97-AF65-F5344CB8AC3E}">
        <p14:creationId xmlns:p14="http://schemas.microsoft.com/office/powerpoint/2010/main" val="2099787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8ABB-E9EF-45C8-A03E-E014DCBBBF80}"/>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DATA FLOW DIAGRAM</a:t>
            </a:r>
          </a:p>
        </p:txBody>
      </p:sp>
      <p:pic>
        <p:nvPicPr>
          <p:cNvPr id="5" name="Content Placeholder 4">
            <a:extLst>
              <a:ext uri="{FF2B5EF4-FFF2-40B4-BE49-F238E27FC236}">
                <a16:creationId xmlns:a16="http://schemas.microsoft.com/office/drawing/2014/main" id="{73D0A3A7-B879-4FF0-855D-B4A910D5404C}"/>
              </a:ext>
            </a:extLst>
          </p:cNvPr>
          <p:cNvPicPr>
            <a:picLocks noGrp="1" noChangeAspect="1"/>
          </p:cNvPicPr>
          <p:nvPr>
            <p:ph idx="1"/>
          </p:nvPr>
        </p:nvPicPr>
        <p:blipFill>
          <a:blip r:embed="rId2"/>
          <a:stretch>
            <a:fillRect/>
          </a:stretch>
        </p:blipFill>
        <p:spPr>
          <a:xfrm>
            <a:off x="2592926" y="1582993"/>
            <a:ext cx="9225448" cy="5152103"/>
          </a:xfrm>
        </p:spPr>
      </p:pic>
    </p:spTree>
    <p:extLst>
      <p:ext uri="{BB962C8B-B14F-4D97-AF65-F5344CB8AC3E}">
        <p14:creationId xmlns:p14="http://schemas.microsoft.com/office/powerpoint/2010/main" val="2606330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B167-C32D-45C4-84E3-76F3665A4E3A}"/>
              </a:ext>
            </a:extLst>
          </p:cNvPr>
          <p:cNvSpPr>
            <a:spLocks noGrp="1"/>
          </p:cNvSpPr>
          <p:nvPr>
            <p:ph type="title"/>
          </p:nvPr>
        </p:nvSpPr>
        <p:spPr>
          <a:xfrm>
            <a:off x="2592925" y="572491"/>
            <a:ext cx="8911687" cy="1280890"/>
          </a:xfrm>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DATABASE</a:t>
            </a:r>
          </a:p>
        </p:txBody>
      </p:sp>
      <p:pic>
        <p:nvPicPr>
          <p:cNvPr id="5" name="Content Placeholder 4">
            <a:extLst>
              <a:ext uri="{FF2B5EF4-FFF2-40B4-BE49-F238E27FC236}">
                <a16:creationId xmlns:a16="http://schemas.microsoft.com/office/drawing/2014/main" id="{DB5FFF25-9FC0-4F4C-9711-71F21F502598}"/>
              </a:ext>
            </a:extLst>
          </p:cNvPr>
          <p:cNvPicPr>
            <a:picLocks noGrp="1" noChangeAspect="1"/>
          </p:cNvPicPr>
          <p:nvPr>
            <p:ph idx="1"/>
          </p:nvPr>
        </p:nvPicPr>
        <p:blipFill>
          <a:blip r:embed="rId2"/>
          <a:stretch>
            <a:fillRect/>
          </a:stretch>
        </p:blipFill>
        <p:spPr>
          <a:xfrm>
            <a:off x="2444618" y="1853381"/>
            <a:ext cx="9469350" cy="4693682"/>
          </a:xfrm>
        </p:spPr>
      </p:pic>
    </p:spTree>
    <p:extLst>
      <p:ext uri="{BB962C8B-B14F-4D97-AF65-F5344CB8AC3E}">
        <p14:creationId xmlns:p14="http://schemas.microsoft.com/office/powerpoint/2010/main" val="3093004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02D0-5BAE-4461-93C8-1347492E33C4}"/>
              </a:ext>
            </a:extLst>
          </p:cNvPr>
          <p:cNvSpPr>
            <a:spLocks noGrp="1"/>
          </p:cNvSpPr>
          <p:nvPr>
            <p:ph type="title"/>
          </p:nvPr>
        </p:nvSpPr>
        <p:spPr/>
        <p:txBody>
          <a:bodyPr/>
          <a:lstStyle/>
          <a:p>
            <a:r>
              <a:rPr lang="en-IN" dirty="0"/>
              <a:t>Cont.…</a:t>
            </a:r>
          </a:p>
        </p:txBody>
      </p:sp>
      <p:pic>
        <p:nvPicPr>
          <p:cNvPr id="5" name="Content Placeholder 4">
            <a:extLst>
              <a:ext uri="{FF2B5EF4-FFF2-40B4-BE49-F238E27FC236}">
                <a16:creationId xmlns:a16="http://schemas.microsoft.com/office/drawing/2014/main" id="{798F8F4C-F01B-4471-AF4B-5292DE03389C}"/>
              </a:ext>
            </a:extLst>
          </p:cNvPr>
          <p:cNvPicPr>
            <a:picLocks noGrp="1" noChangeAspect="1"/>
          </p:cNvPicPr>
          <p:nvPr>
            <p:ph idx="1"/>
          </p:nvPr>
        </p:nvPicPr>
        <p:blipFill>
          <a:blip r:embed="rId2"/>
          <a:stretch>
            <a:fillRect/>
          </a:stretch>
        </p:blipFill>
        <p:spPr>
          <a:xfrm>
            <a:off x="2288125" y="2123767"/>
            <a:ext cx="9372223" cy="3716594"/>
          </a:xfrm>
        </p:spPr>
      </p:pic>
    </p:spTree>
    <p:extLst>
      <p:ext uri="{BB962C8B-B14F-4D97-AF65-F5344CB8AC3E}">
        <p14:creationId xmlns:p14="http://schemas.microsoft.com/office/powerpoint/2010/main" val="3339145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475B-362D-4320-A69D-D030AD20D640}"/>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HELP COMMUNITY</a:t>
            </a:r>
            <a:r>
              <a:rPr lang="en-IN" dirty="0"/>
              <a:t>		</a:t>
            </a:r>
          </a:p>
        </p:txBody>
      </p:sp>
      <p:pic>
        <p:nvPicPr>
          <p:cNvPr id="7" name="Content Placeholder 6">
            <a:extLst>
              <a:ext uri="{FF2B5EF4-FFF2-40B4-BE49-F238E27FC236}">
                <a16:creationId xmlns:a16="http://schemas.microsoft.com/office/drawing/2014/main" id="{1BCB1703-CD8C-494C-BEA1-BD784567B733}"/>
              </a:ext>
            </a:extLst>
          </p:cNvPr>
          <p:cNvPicPr>
            <a:picLocks noGrp="1" noChangeAspect="1"/>
          </p:cNvPicPr>
          <p:nvPr>
            <p:ph idx="1"/>
          </p:nvPr>
        </p:nvPicPr>
        <p:blipFill>
          <a:blip r:embed="rId2"/>
          <a:stretch>
            <a:fillRect/>
          </a:stretch>
        </p:blipFill>
        <p:spPr>
          <a:xfrm>
            <a:off x="2310581" y="2231923"/>
            <a:ext cx="9194031" cy="3893509"/>
          </a:xfrm>
        </p:spPr>
      </p:pic>
    </p:spTree>
    <p:extLst>
      <p:ext uri="{BB962C8B-B14F-4D97-AF65-F5344CB8AC3E}">
        <p14:creationId xmlns:p14="http://schemas.microsoft.com/office/powerpoint/2010/main" val="1864369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F1809-1B8A-4B44-8248-4C7BBE7FDF95}"/>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PURPOSE</a:t>
            </a:r>
          </a:p>
        </p:txBody>
      </p:sp>
      <p:sp>
        <p:nvSpPr>
          <p:cNvPr id="3" name="Content Placeholder 2">
            <a:extLst>
              <a:ext uri="{FF2B5EF4-FFF2-40B4-BE49-F238E27FC236}">
                <a16:creationId xmlns:a16="http://schemas.microsoft.com/office/drawing/2014/main" id="{5763D237-CDE5-444B-AFDF-F912DF47C0DA}"/>
              </a:ext>
            </a:extLst>
          </p:cNvPr>
          <p:cNvSpPr>
            <a:spLocks noGrp="1"/>
          </p:cNvSpPr>
          <p:nvPr>
            <p:ph idx="1"/>
          </p:nvPr>
        </p:nvSpPr>
        <p:spPr/>
        <p:txBody>
          <a:bodyPr>
            <a:normAutofit/>
          </a:bodyPr>
          <a:lstStyle/>
          <a:p>
            <a:r>
              <a:rPr lang="en-IN" sz="2400" b="1" dirty="0">
                <a:latin typeface="Baskerville Old Face" panose="02020602080505020303" pitchFamily="18" charset="0"/>
              </a:rPr>
              <a:t>If a user get stuck during practice question, than they can directly ask to mentors and other users.</a:t>
            </a:r>
          </a:p>
          <a:p>
            <a:r>
              <a:rPr lang="en-IN" sz="2400" b="1" dirty="0">
                <a:latin typeface="Baskerville Old Face" panose="02020602080505020303" pitchFamily="18" charset="0"/>
              </a:rPr>
              <a:t>All other user and mentor get an email notification regarding the question.</a:t>
            </a:r>
          </a:p>
          <a:p>
            <a:r>
              <a:rPr lang="en-IN" sz="2400" b="1" dirty="0">
                <a:latin typeface="Baskerville Old Face" panose="02020602080505020303" pitchFamily="18" charset="0"/>
              </a:rPr>
              <a:t>Whoever has answer can replay to that question.</a:t>
            </a:r>
          </a:p>
        </p:txBody>
      </p:sp>
    </p:spTree>
    <p:extLst>
      <p:ext uri="{BB962C8B-B14F-4D97-AF65-F5344CB8AC3E}">
        <p14:creationId xmlns:p14="http://schemas.microsoft.com/office/powerpoint/2010/main" val="1846801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30A2-136F-475E-AE30-6E2CC7E0C2BD}"/>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SOCIAL MEDIA SUPPORT</a:t>
            </a:r>
            <a:r>
              <a:rPr lang="en-IN" dirty="0"/>
              <a:t> </a:t>
            </a:r>
          </a:p>
        </p:txBody>
      </p:sp>
      <p:pic>
        <p:nvPicPr>
          <p:cNvPr id="7" name="Content Placeholder 6">
            <a:extLst>
              <a:ext uri="{FF2B5EF4-FFF2-40B4-BE49-F238E27FC236}">
                <a16:creationId xmlns:a16="http://schemas.microsoft.com/office/drawing/2014/main" id="{1224B743-AE45-4005-AAE2-8995BAA677D1}"/>
              </a:ext>
            </a:extLst>
          </p:cNvPr>
          <p:cNvPicPr>
            <a:picLocks noGrp="1" noChangeAspect="1"/>
          </p:cNvPicPr>
          <p:nvPr>
            <p:ph idx="1"/>
          </p:nvPr>
        </p:nvPicPr>
        <p:blipFill>
          <a:blip r:embed="rId2"/>
          <a:stretch>
            <a:fillRect/>
          </a:stretch>
        </p:blipFill>
        <p:spPr>
          <a:xfrm>
            <a:off x="2792361" y="2133599"/>
            <a:ext cx="8308258" cy="4100291"/>
          </a:xfrm>
        </p:spPr>
      </p:pic>
    </p:spTree>
    <p:extLst>
      <p:ext uri="{BB962C8B-B14F-4D97-AF65-F5344CB8AC3E}">
        <p14:creationId xmlns:p14="http://schemas.microsoft.com/office/powerpoint/2010/main" val="1489710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2AED-CA6F-4FF5-95F0-0425C6F6E8CF}"/>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AUTOMATED CHAT SUPPORT</a:t>
            </a:r>
          </a:p>
        </p:txBody>
      </p:sp>
      <p:pic>
        <p:nvPicPr>
          <p:cNvPr id="5" name="Content Placeholder 4">
            <a:extLst>
              <a:ext uri="{FF2B5EF4-FFF2-40B4-BE49-F238E27FC236}">
                <a16:creationId xmlns:a16="http://schemas.microsoft.com/office/drawing/2014/main" id="{746255A3-D32D-483D-A908-1FB388791CE2}"/>
              </a:ext>
            </a:extLst>
          </p:cNvPr>
          <p:cNvPicPr>
            <a:picLocks noGrp="1" noChangeAspect="1"/>
          </p:cNvPicPr>
          <p:nvPr>
            <p:ph idx="1"/>
          </p:nvPr>
        </p:nvPicPr>
        <p:blipFill>
          <a:blip r:embed="rId2"/>
          <a:stretch>
            <a:fillRect/>
          </a:stretch>
        </p:blipFill>
        <p:spPr>
          <a:xfrm>
            <a:off x="4385188" y="2035277"/>
            <a:ext cx="4621160" cy="4552335"/>
          </a:xfrm>
        </p:spPr>
      </p:pic>
    </p:spTree>
    <p:extLst>
      <p:ext uri="{BB962C8B-B14F-4D97-AF65-F5344CB8AC3E}">
        <p14:creationId xmlns:p14="http://schemas.microsoft.com/office/powerpoint/2010/main" val="174984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90E45-794F-4C37-9F0A-386719E9ADE0}"/>
              </a:ext>
            </a:extLst>
          </p:cNvPr>
          <p:cNvSpPr>
            <a:spLocks noGrp="1"/>
          </p:cNvSpPr>
          <p:nvPr>
            <p:ph type="title"/>
          </p:nvPr>
        </p:nvSpPr>
        <p:spPr>
          <a:xfrm>
            <a:off x="2592925" y="624110"/>
            <a:ext cx="8911687" cy="890058"/>
          </a:xfrm>
        </p:spPr>
        <p:txBody>
          <a:bodyPr/>
          <a:lstStyle/>
          <a:p>
            <a:r>
              <a:rPr lang="en-IN" dirty="0">
                <a:latin typeface="Arial Rounded MT Bold" panose="020F0704030504030204" pitchFamily="34" charset="0"/>
              </a:rPr>
              <a:t>						</a:t>
            </a:r>
            <a:r>
              <a:rPr lang="en-IN" u="sng" dirty="0">
                <a:effectLst>
                  <a:outerShdw blurRad="38100" dist="38100" dir="2700000" algn="tl">
                    <a:srgbClr val="000000">
                      <a:alpha val="43137"/>
                    </a:srgbClr>
                  </a:outerShdw>
                </a:effectLst>
                <a:latin typeface="Arial Rounded MT Bold" panose="020F0704030504030204" pitchFamily="34" charset="0"/>
              </a:rPr>
              <a:t>INTODUCTION</a:t>
            </a:r>
          </a:p>
        </p:txBody>
      </p:sp>
      <p:sp>
        <p:nvSpPr>
          <p:cNvPr id="3" name="Content Placeholder 2">
            <a:extLst>
              <a:ext uri="{FF2B5EF4-FFF2-40B4-BE49-F238E27FC236}">
                <a16:creationId xmlns:a16="http://schemas.microsoft.com/office/drawing/2014/main" id="{07ECDE96-C946-47EC-8D42-9C9E552B1897}"/>
              </a:ext>
            </a:extLst>
          </p:cNvPr>
          <p:cNvSpPr>
            <a:spLocks noGrp="1"/>
          </p:cNvSpPr>
          <p:nvPr>
            <p:ph idx="1"/>
          </p:nvPr>
        </p:nvSpPr>
        <p:spPr>
          <a:xfrm>
            <a:off x="2589212" y="1622323"/>
            <a:ext cx="8915400" cy="4288899"/>
          </a:xfrm>
        </p:spPr>
        <p:txBody>
          <a:bodyPr/>
          <a:lstStyle/>
          <a:p>
            <a:r>
              <a:rPr lang="en-IN" sz="2400" b="1" dirty="0">
                <a:latin typeface="Baskerville Old Face" panose="02020602080505020303" pitchFamily="18" charset="0"/>
              </a:rPr>
              <a:t>This project deals with the development and implementation of web application which helps job seekers to get trained and familiarized with recruitment process of different companies.</a:t>
            </a:r>
          </a:p>
          <a:p>
            <a:r>
              <a:rPr lang="en-IN" sz="2400" b="1" dirty="0">
                <a:latin typeface="Baskerville Old Face" panose="02020602080505020303" pitchFamily="18" charset="0"/>
              </a:rPr>
              <a:t>This application provides placement procedure, learning materials and practice exam.</a:t>
            </a:r>
          </a:p>
          <a:p>
            <a:r>
              <a:rPr lang="en-IN" sz="2400" b="1" dirty="0">
                <a:latin typeface="Baskerville Old Face" panose="02020602080505020303" pitchFamily="18" charset="0"/>
              </a:rPr>
              <a:t>It provides real time chat support through which job seekers can directly interact with alumni of different companies.</a:t>
            </a:r>
          </a:p>
          <a:p>
            <a:r>
              <a:rPr lang="en-IN" sz="2400" b="1" dirty="0">
                <a:latin typeface="Baskerville Old Face" panose="02020602080505020303" pitchFamily="18" charset="0"/>
              </a:rPr>
              <a:t>It also provides help community support and social media support.</a:t>
            </a:r>
          </a:p>
          <a:p>
            <a:r>
              <a:rPr lang="en-IN" sz="2400" b="1" dirty="0">
                <a:latin typeface="Baskerville Old Face" panose="02020602080505020303" pitchFamily="18" charset="0"/>
              </a:rPr>
              <a:t>The job seeker can come to the portal, learn, Test and prepare himself for different companies.</a:t>
            </a:r>
          </a:p>
          <a:p>
            <a:endParaRPr lang="en-IN" dirty="0"/>
          </a:p>
        </p:txBody>
      </p:sp>
    </p:spTree>
    <p:extLst>
      <p:ext uri="{BB962C8B-B14F-4D97-AF65-F5344CB8AC3E}">
        <p14:creationId xmlns:p14="http://schemas.microsoft.com/office/powerpoint/2010/main" val="3751205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0A8FD-820B-4B73-9E5B-69ADADBB558F}"/>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Back-End Work</a:t>
            </a:r>
          </a:p>
        </p:txBody>
      </p:sp>
      <p:pic>
        <p:nvPicPr>
          <p:cNvPr id="5" name="Content Placeholder 4">
            <a:extLst>
              <a:ext uri="{FF2B5EF4-FFF2-40B4-BE49-F238E27FC236}">
                <a16:creationId xmlns:a16="http://schemas.microsoft.com/office/drawing/2014/main" id="{09C11DDB-BF2A-4EC9-B34A-F3BCEE44EB25}"/>
              </a:ext>
            </a:extLst>
          </p:cNvPr>
          <p:cNvPicPr>
            <a:picLocks noGrp="1" noChangeAspect="1"/>
          </p:cNvPicPr>
          <p:nvPr>
            <p:ph idx="1"/>
          </p:nvPr>
        </p:nvPicPr>
        <p:blipFill>
          <a:blip r:embed="rId2"/>
          <a:stretch>
            <a:fillRect/>
          </a:stretch>
        </p:blipFill>
        <p:spPr>
          <a:xfrm>
            <a:off x="235104" y="1874385"/>
            <a:ext cx="5860896" cy="3720170"/>
          </a:xfrm>
        </p:spPr>
      </p:pic>
      <p:pic>
        <p:nvPicPr>
          <p:cNvPr id="7" name="Picture 6">
            <a:extLst>
              <a:ext uri="{FF2B5EF4-FFF2-40B4-BE49-F238E27FC236}">
                <a16:creationId xmlns:a16="http://schemas.microsoft.com/office/drawing/2014/main" id="{31102435-5E88-42FC-B793-A90A1681D0DD}"/>
              </a:ext>
            </a:extLst>
          </p:cNvPr>
          <p:cNvPicPr>
            <a:picLocks noChangeAspect="1"/>
          </p:cNvPicPr>
          <p:nvPr/>
        </p:nvPicPr>
        <p:blipFill>
          <a:blip r:embed="rId3"/>
          <a:stretch>
            <a:fillRect/>
          </a:stretch>
        </p:blipFill>
        <p:spPr>
          <a:xfrm>
            <a:off x="6184490" y="1905000"/>
            <a:ext cx="6007510" cy="3689555"/>
          </a:xfrm>
          <a:prstGeom prst="rect">
            <a:avLst/>
          </a:prstGeom>
        </p:spPr>
      </p:pic>
    </p:spTree>
    <p:extLst>
      <p:ext uri="{BB962C8B-B14F-4D97-AF65-F5344CB8AC3E}">
        <p14:creationId xmlns:p14="http://schemas.microsoft.com/office/powerpoint/2010/main" val="3709308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A6B9-18C3-4589-85D4-982B3D459E2E}"/>
              </a:ext>
            </a:extLst>
          </p:cNvPr>
          <p:cNvSpPr>
            <a:spLocks noGrp="1"/>
          </p:cNvSpPr>
          <p:nvPr>
            <p:ph type="title"/>
          </p:nvPr>
        </p:nvSpPr>
        <p:spPr/>
        <p:txBody>
          <a:bodyPr>
            <a:normAutofit/>
          </a:bodyPr>
          <a:lstStyle/>
          <a:p>
            <a:r>
              <a:rPr lang="en-IN" sz="3200" dirty="0">
                <a:latin typeface="Arial Rounded MT Bold" panose="020F0704030504030204" pitchFamily="34" charset="0"/>
              </a:rPr>
              <a:t>			    		</a:t>
            </a:r>
            <a:r>
              <a:rPr lang="en-IN" sz="3200" u="sng" dirty="0">
                <a:effectLst>
                  <a:outerShdw blurRad="38100" dist="38100" dir="2700000" algn="tl">
                    <a:srgbClr val="000000">
                      <a:alpha val="43137"/>
                    </a:srgbClr>
                  </a:outerShdw>
                </a:effectLst>
                <a:latin typeface="Arial Rounded MT Bold" panose="020F0704030504030204" pitchFamily="34" charset="0"/>
              </a:rPr>
              <a:t>FLOW DIAGRAM</a:t>
            </a:r>
          </a:p>
        </p:txBody>
      </p:sp>
      <p:pic>
        <p:nvPicPr>
          <p:cNvPr id="5" name="Content Placeholder 4">
            <a:extLst>
              <a:ext uri="{FF2B5EF4-FFF2-40B4-BE49-F238E27FC236}">
                <a16:creationId xmlns:a16="http://schemas.microsoft.com/office/drawing/2014/main" id="{3759EADC-CA33-4F32-A92E-F1B99346E138}"/>
              </a:ext>
            </a:extLst>
          </p:cNvPr>
          <p:cNvPicPr>
            <a:picLocks noGrp="1" noChangeAspect="1"/>
          </p:cNvPicPr>
          <p:nvPr>
            <p:ph idx="1"/>
          </p:nvPr>
        </p:nvPicPr>
        <p:blipFill>
          <a:blip r:embed="rId2"/>
          <a:stretch>
            <a:fillRect/>
          </a:stretch>
        </p:blipFill>
        <p:spPr>
          <a:xfrm>
            <a:off x="2894120" y="1988598"/>
            <a:ext cx="7918882" cy="4163628"/>
          </a:xfrm>
        </p:spPr>
      </p:pic>
    </p:spTree>
    <p:extLst>
      <p:ext uri="{BB962C8B-B14F-4D97-AF65-F5344CB8AC3E}">
        <p14:creationId xmlns:p14="http://schemas.microsoft.com/office/powerpoint/2010/main" val="4247707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6776-8E08-4E3E-8638-8E41CD0D837C}"/>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FUTURE SCOPE</a:t>
            </a:r>
          </a:p>
        </p:txBody>
      </p:sp>
      <p:sp>
        <p:nvSpPr>
          <p:cNvPr id="3" name="Content Placeholder 2">
            <a:extLst>
              <a:ext uri="{FF2B5EF4-FFF2-40B4-BE49-F238E27FC236}">
                <a16:creationId xmlns:a16="http://schemas.microsoft.com/office/drawing/2014/main" id="{E5BEC901-5FFA-4179-99A0-FDBF9BBEF4E1}"/>
              </a:ext>
            </a:extLst>
          </p:cNvPr>
          <p:cNvSpPr>
            <a:spLocks noGrp="1"/>
          </p:cNvSpPr>
          <p:nvPr>
            <p:ph idx="1"/>
          </p:nvPr>
        </p:nvSpPr>
        <p:spPr/>
        <p:txBody>
          <a:bodyPr>
            <a:normAutofit fontScale="92500" lnSpcReduction="10000"/>
          </a:bodyPr>
          <a:lstStyle/>
          <a:p>
            <a:r>
              <a:rPr lang="en-IN" sz="2400" b="1" dirty="0">
                <a:latin typeface="Baskerville Old Face" panose="02020602080505020303" pitchFamily="18" charset="0"/>
              </a:rPr>
              <a:t>Collaborate different MNCs and local companies on this portal which can share job openings in his company for different posts and complete learning and recruitment process.</a:t>
            </a:r>
          </a:p>
          <a:p>
            <a:r>
              <a:rPr lang="en-IN" sz="2400" b="1" dirty="0">
                <a:latin typeface="Baskerville Old Face" panose="02020602080505020303" pitchFamily="18" charset="0"/>
              </a:rPr>
              <a:t>To provide learning material and practice exam for different govt. level competitive exams like gate, cat, ssc etc.</a:t>
            </a:r>
          </a:p>
          <a:p>
            <a:r>
              <a:rPr lang="en-IN" sz="2400" b="1" dirty="0">
                <a:latin typeface="Baskerville Old Face" panose="02020602080505020303" pitchFamily="18" charset="0"/>
              </a:rPr>
              <a:t>Document evaluation like evaluation of resume, LORs, Cover Page, Profile Building etc.</a:t>
            </a:r>
          </a:p>
          <a:p>
            <a:r>
              <a:rPr lang="en-IN" sz="2400" b="1" dirty="0">
                <a:latin typeface="Baskerville Old Face" panose="02020602080505020303" pitchFamily="18" charset="0"/>
              </a:rPr>
              <a:t>To conduct competitive exams among its users across nation to get evaluate oneself where he/she stands.</a:t>
            </a:r>
          </a:p>
          <a:p>
            <a:r>
              <a:rPr lang="en-IN" sz="2400" b="1" dirty="0">
                <a:latin typeface="Baskerville Old Face" panose="02020602080505020303" pitchFamily="18" charset="0"/>
              </a:rPr>
              <a:t>Help in getting a confirmed internship.</a:t>
            </a:r>
          </a:p>
          <a:p>
            <a:endParaRPr lang="en-IN" dirty="0"/>
          </a:p>
        </p:txBody>
      </p:sp>
    </p:spTree>
    <p:extLst>
      <p:ext uri="{BB962C8B-B14F-4D97-AF65-F5344CB8AC3E}">
        <p14:creationId xmlns:p14="http://schemas.microsoft.com/office/powerpoint/2010/main" val="3189649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3116-7C37-45D3-B200-3B753225D49E}"/>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CONCLUSION</a:t>
            </a:r>
          </a:p>
        </p:txBody>
      </p:sp>
      <p:sp>
        <p:nvSpPr>
          <p:cNvPr id="3" name="Content Placeholder 2">
            <a:extLst>
              <a:ext uri="{FF2B5EF4-FFF2-40B4-BE49-F238E27FC236}">
                <a16:creationId xmlns:a16="http://schemas.microsoft.com/office/drawing/2014/main" id="{CF04CF6B-80A4-422A-86E3-B0CD3251A988}"/>
              </a:ext>
            </a:extLst>
          </p:cNvPr>
          <p:cNvSpPr>
            <a:spLocks noGrp="1"/>
          </p:cNvSpPr>
          <p:nvPr>
            <p:ph idx="1"/>
          </p:nvPr>
        </p:nvSpPr>
        <p:spPr>
          <a:xfrm>
            <a:off x="2589212" y="2133599"/>
            <a:ext cx="8915400" cy="4286865"/>
          </a:xfrm>
        </p:spPr>
        <p:txBody>
          <a:bodyPr>
            <a:normAutofit/>
          </a:bodyPr>
          <a:lstStyle/>
          <a:p>
            <a:r>
              <a:rPr lang="en-IN" sz="2400" b="1" dirty="0">
                <a:latin typeface="Baskerville Old Face" panose="02020602080505020303" pitchFamily="18" charset="0"/>
              </a:rPr>
              <a:t>Your career is just a click away.</a:t>
            </a:r>
          </a:p>
          <a:p>
            <a:r>
              <a:rPr lang="en-IN" sz="2400" b="1" dirty="0">
                <a:latin typeface="Baskerville Old Face" panose="02020602080505020303" pitchFamily="18" charset="0"/>
              </a:rPr>
              <a:t>It is basically a transition from manual job training centre to digital job training centre. Any user having an internet access can use this learning portal on any device like PC, Laptop, iPad and even smartphone.</a:t>
            </a:r>
          </a:p>
          <a:p>
            <a:r>
              <a:rPr lang="en-IN" sz="2400" b="1" dirty="0">
                <a:latin typeface="Baskerville Old Face" panose="02020602080505020303" pitchFamily="18" charset="0"/>
              </a:rPr>
              <a:t>The proposed application will be used by students for preparation of campus recruitment drive and by professional who want change their jobs and want a better opportunity in product based companies.</a:t>
            </a:r>
          </a:p>
          <a:p>
            <a:r>
              <a:rPr lang="en-IN" sz="2400" b="1" dirty="0">
                <a:latin typeface="Baskerville Old Face" panose="02020602080505020303" pitchFamily="18" charset="0"/>
              </a:rPr>
              <a:t>Our portal is quality assured, 24*7 live, cost effective platform to get trained.</a:t>
            </a:r>
          </a:p>
        </p:txBody>
      </p:sp>
    </p:spTree>
    <p:extLst>
      <p:ext uri="{BB962C8B-B14F-4D97-AF65-F5344CB8AC3E}">
        <p14:creationId xmlns:p14="http://schemas.microsoft.com/office/powerpoint/2010/main" val="4090264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A8BA-7CFC-4D25-8F72-7306D978A312}"/>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REFERENCES</a:t>
            </a:r>
          </a:p>
        </p:txBody>
      </p:sp>
      <p:sp>
        <p:nvSpPr>
          <p:cNvPr id="3" name="Content Placeholder 2">
            <a:extLst>
              <a:ext uri="{FF2B5EF4-FFF2-40B4-BE49-F238E27FC236}">
                <a16:creationId xmlns:a16="http://schemas.microsoft.com/office/drawing/2014/main" id="{7947F846-A32C-4F4D-89A2-38098D979C75}"/>
              </a:ext>
            </a:extLst>
          </p:cNvPr>
          <p:cNvSpPr>
            <a:spLocks noGrp="1"/>
          </p:cNvSpPr>
          <p:nvPr>
            <p:ph idx="1"/>
          </p:nvPr>
        </p:nvSpPr>
        <p:spPr/>
        <p:txBody>
          <a:bodyPr>
            <a:normAutofit fontScale="92500" lnSpcReduction="20000"/>
          </a:bodyPr>
          <a:lstStyle/>
          <a:p>
            <a:endParaRPr lang="en-IN" dirty="0"/>
          </a:p>
          <a:p>
            <a:r>
              <a:rPr lang="en-IN" dirty="0"/>
              <a:t>Web Links :</a:t>
            </a:r>
          </a:p>
          <a:p>
            <a:pPr marL="800100" lvl="1" indent="-342900">
              <a:buFont typeface="+mj-lt"/>
              <a:buAutoNum type="arabicPeriod"/>
            </a:pPr>
            <a:r>
              <a:rPr lang="en-IN" dirty="0">
                <a:hlinkClick r:id="rId2"/>
              </a:rPr>
              <a:t>https://getbootstrap.com/docs/4.3/</a:t>
            </a:r>
            <a:endParaRPr lang="en-IN" dirty="0"/>
          </a:p>
          <a:p>
            <a:pPr marL="800100" lvl="1" indent="-342900">
              <a:buFont typeface="+mj-lt"/>
              <a:buAutoNum type="arabicPeriod"/>
            </a:pPr>
            <a:r>
              <a:rPr lang="en-IN" dirty="0">
                <a:hlinkClick r:id="rId3"/>
              </a:rPr>
              <a:t>https://www.geeksforgeeks.org/</a:t>
            </a:r>
            <a:endParaRPr lang="en-IN" dirty="0"/>
          </a:p>
          <a:p>
            <a:pPr marL="800100" lvl="1" indent="-342900">
              <a:buFont typeface="+mj-lt"/>
              <a:buAutoNum type="arabicPeriod"/>
            </a:pPr>
            <a:r>
              <a:rPr lang="en-IN" dirty="0">
                <a:hlinkClick r:id="rId4"/>
              </a:rPr>
              <a:t>https://www.w3schools.com/</a:t>
            </a:r>
            <a:endParaRPr lang="en-IN" dirty="0"/>
          </a:p>
          <a:p>
            <a:pPr marL="800100" lvl="1" indent="-342900">
              <a:buFont typeface="+mj-lt"/>
              <a:buAutoNum type="arabicPeriod"/>
            </a:pPr>
            <a:r>
              <a:rPr lang="en-IN" dirty="0">
                <a:hlinkClick r:id="rId5"/>
              </a:rPr>
              <a:t>https://www.freshersworld.com/</a:t>
            </a:r>
            <a:endParaRPr lang="en-IN" dirty="0"/>
          </a:p>
          <a:p>
            <a:pPr marL="800100" lvl="1" indent="-342900">
              <a:buFont typeface="+mj-lt"/>
              <a:buAutoNum type="arabicPeriod"/>
            </a:pPr>
            <a:r>
              <a:rPr lang="en-IN" dirty="0">
                <a:hlinkClick r:id="rId6"/>
              </a:rPr>
              <a:t>https://en.wikibooks.org/wiki/LaTeX</a:t>
            </a:r>
            <a:endParaRPr lang="en-IN" dirty="0"/>
          </a:p>
          <a:p>
            <a:r>
              <a:rPr lang="en-IN" dirty="0"/>
              <a:t>Books :</a:t>
            </a:r>
          </a:p>
          <a:p>
            <a:pPr marL="800100" lvl="1" indent="-342900">
              <a:buFont typeface="+mj-lt"/>
              <a:buAutoNum type="arabicPeriod"/>
            </a:pPr>
            <a:r>
              <a:rPr lang="en-IN" dirty="0" err="1"/>
              <a:t>Rajib</a:t>
            </a:r>
            <a:r>
              <a:rPr lang="en-IN" dirty="0"/>
              <a:t> Mal, Fundamental of Software </a:t>
            </a:r>
            <a:r>
              <a:rPr lang="en-IN" dirty="0" err="1"/>
              <a:t>Engg</a:t>
            </a:r>
            <a:r>
              <a:rPr lang="en-IN" dirty="0"/>
              <a:t>., 2</a:t>
            </a:r>
            <a:r>
              <a:rPr lang="en-IN" baseline="30000" dirty="0"/>
              <a:t>nd</a:t>
            </a:r>
            <a:r>
              <a:rPr lang="en-IN" dirty="0"/>
              <a:t> Edition</a:t>
            </a:r>
          </a:p>
          <a:p>
            <a:pPr marL="800100" lvl="1" indent="-342900">
              <a:buFont typeface="+mj-lt"/>
              <a:buAutoNum type="arabicPeriod"/>
            </a:pPr>
            <a:r>
              <a:rPr lang="en-IN" dirty="0"/>
              <a:t>IEEE 830-1998 standard for writing SRS Document</a:t>
            </a:r>
          </a:p>
          <a:p>
            <a:pPr marL="800100" lvl="1" indent="-342900">
              <a:buFont typeface="+mj-lt"/>
              <a:buAutoNum type="arabicPeriod"/>
            </a:pPr>
            <a:r>
              <a:rPr lang="en-IN" dirty="0"/>
              <a:t>Learning python, Mark Lutz, </a:t>
            </a:r>
            <a:r>
              <a:rPr lang="en-IN" dirty="0" err="1"/>
              <a:t>Oreilly</a:t>
            </a:r>
            <a:r>
              <a:rPr lang="en-IN" dirty="0"/>
              <a:t>, 2010</a:t>
            </a:r>
          </a:p>
          <a:p>
            <a:pPr marL="800100" lvl="1" indent="-342900">
              <a:buFont typeface="+mj-lt"/>
              <a:buAutoNum type="arabicPeriod"/>
            </a:pPr>
            <a:r>
              <a:rPr lang="en-IN" dirty="0"/>
              <a:t>Django 2 Web Development, Cookbook, Jake </a:t>
            </a:r>
            <a:r>
              <a:rPr lang="en-IN" dirty="0" err="1"/>
              <a:t>Kronika</a:t>
            </a:r>
            <a:r>
              <a:rPr lang="en-IN" dirty="0"/>
              <a:t>, 3</a:t>
            </a:r>
            <a:r>
              <a:rPr lang="en-IN" baseline="30000" dirty="0"/>
              <a:t>rd</a:t>
            </a:r>
            <a:r>
              <a:rPr lang="en-IN" dirty="0"/>
              <a:t> Edition</a:t>
            </a:r>
          </a:p>
        </p:txBody>
      </p:sp>
    </p:spTree>
    <p:extLst>
      <p:ext uri="{BB962C8B-B14F-4D97-AF65-F5344CB8AC3E}">
        <p14:creationId xmlns:p14="http://schemas.microsoft.com/office/powerpoint/2010/main" val="343382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CAE3-08A0-4B12-86DB-68AB809E2F4E}"/>
              </a:ext>
            </a:extLst>
          </p:cNvPr>
          <p:cNvSpPr>
            <a:spLocks noGrp="1"/>
          </p:cNvSpPr>
          <p:nvPr>
            <p:ph type="title"/>
          </p:nvPr>
        </p:nvSpPr>
        <p:spPr>
          <a:xfrm>
            <a:off x="2184552" y="3234145"/>
            <a:ext cx="8911687" cy="1280890"/>
          </a:xfrm>
        </p:spPr>
        <p:txBody>
          <a:bodyPr>
            <a:normAutofit fontScale="90000"/>
          </a:bodyPr>
          <a:lstStyle/>
          <a:p>
            <a:r>
              <a:rPr lang="en-IN" sz="4800" dirty="0"/>
              <a:t>			</a:t>
            </a:r>
            <a:r>
              <a:rPr lang="en-IN" sz="4800" dirty="0">
                <a:effectLst>
                  <a:outerShdw blurRad="38100" dist="38100" dir="2700000" algn="tl">
                    <a:srgbClr val="000000">
                      <a:alpha val="43137"/>
                    </a:srgbClr>
                  </a:outerShdw>
                </a:effectLst>
                <a:latin typeface="Cooper Black" panose="0208090404030B020404" pitchFamily="18" charset="0"/>
              </a:rPr>
              <a:t>DEMO AND QUERIES…..</a:t>
            </a:r>
          </a:p>
        </p:txBody>
      </p:sp>
    </p:spTree>
    <p:extLst>
      <p:ext uri="{BB962C8B-B14F-4D97-AF65-F5344CB8AC3E}">
        <p14:creationId xmlns:p14="http://schemas.microsoft.com/office/powerpoint/2010/main" val="1541123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97538-B367-4628-A910-B9DCBAE75AF5}"/>
              </a:ext>
            </a:extLst>
          </p:cNvPr>
          <p:cNvSpPr>
            <a:spLocks noGrp="1"/>
          </p:cNvSpPr>
          <p:nvPr>
            <p:ph type="title"/>
          </p:nvPr>
        </p:nvSpPr>
        <p:spPr>
          <a:xfrm>
            <a:off x="1845673" y="2788555"/>
            <a:ext cx="8911687" cy="1280890"/>
          </a:xfrm>
        </p:spPr>
        <p:txBody>
          <a:bodyPr/>
          <a:lstStyle/>
          <a:p>
            <a:r>
              <a:rPr lang="en-IN" dirty="0"/>
              <a:t>					</a:t>
            </a:r>
            <a:r>
              <a:rPr lang="en-IN" sz="6600" dirty="0">
                <a:latin typeface="Cooper Black" panose="0208090404030B020404" pitchFamily="18" charset="0"/>
              </a:rPr>
              <a:t>THANK YOU</a:t>
            </a:r>
            <a:endParaRPr lang="en-IN" dirty="0">
              <a:latin typeface="Cooper Black" panose="0208090404030B020404" pitchFamily="18" charset="0"/>
            </a:endParaRPr>
          </a:p>
        </p:txBody>
      </p:sp>
    </p:spTree>
    <p:extLst>
      <p:ext uri="{BB962C8B-B14F-4D97-AF65-F5344CB8AC3E}">
        <p14:creationId xmlns:p14="http://schemas.microsoft.com/office/powerpoint/2010/main" val="3632955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505A1-E9B8-4A18-8900-82487A3EFC1B}"/>
              </a:ext>
            </a:extLst>
          </p:cNvPr>
          <p:cNvSpPr>
            <a:spLocks noGrp="1"/>
          </p:cNvSpPr>
          <p:nvPr>
            <p:ph type="title"/>
          </p:nvPr>
        </p:nvSpPr>
        <p:spPr>
          <a:xfrm>
            <a:off x="2592925" y="624110"/>
            <a:ext cx="8911687" cy="821232"/>
          </a:xfrm>
        </p:spPr>
        <p:txBody>
          <a:bodyPr>
            <a:normAutofit/>
          </a:bodyPr>
          <a:lstStyle/>
          <a:p>
            <a:r>
              <a:rPr lang="en-IN" dirty="0">
                <a:latin typeface="Arial Rounded MT Bold" panose="020F0704030504030204" pitchFamily="34" charset="0"/>
              </a:rPr>
              <a:t>	</a:t>
            </a:r>
            <a:r>
              <a:rPr lang="en-IN" u="sng" dirty="0">
                <a:effectLst>
                  <a:outerShdw blurRad="38100" dist="38100" dir="2700000" algn="tl">
                    <a:srgbClr val="000000">
                      <a:alpha val="43137"/>
                    </a:srgbClr>
                  </a:outerShdw>
                </a:effectLst>
                <a:latin typeface="Arial Rounded MT Bold" panose="020F0704030504030204" pitchFamily="34" charset="0"/>
              </a:rPr>
              <a:t>PROBLEMS WITH EXISTING SYSTEM</a:t>
            </a:r>
          </a:p>
        </p:txBody>
      </p:sp>
      <p:sp>
        <p:nvSpPr>
          <p:cNvPr id="3" name="Content Placeholder 2">
            <a:extLst>
              <a:ext uri="{FF2B5EF4-FFF2-40B4-BE49-F238E27FC236}">
                <a16:creationId xmlns:a16="http://schemas.microsoft.com/office/drawing/2014/main" id="{D45A35F4-5B51-4FEA-823A-635354D62C9B}"/>
              </a:ext>
            </a:extLst>
          </p:cNvPr>
          <p:cNvSpPr>
            <a:spLocks noGrp="1"/>
          </p:cNvSpPr>
          <p:nvPr>
            <p:ph idx="1"/>
          </p:nvPr>
        </p:nvSpPr>
        <p:spPr>
          <a:xfrm>
            <a:off x="2589212" y="1612490"/>
            <a:ext cx="8915400" cy="4298732"/>
          </a:xfrm>
        </p:spPr>
        <p:txBody>
          <a:bodyPr>
            <a:normAutofit lnSpcReduction="10000"/>
          </a:bodyPr>
          <a:lstStyle/>
          <a:p>
            <a:r>
              <a:rPr lang="en-IN" sz="2400" b="1" dirty="0">
                <a:latin typeface="Baskerville Old Face" panose="02020602080505020303" pitchFamily="18" charset="0"/>
              </a:rPr>
              <a:t>Job seeker need to manually enrol to some training centre to get trained for placement preparation. This type of centre take huge money form user as well as precious time.</a:t>
            </a:r>
          </a:p>
          <a:p>
            <a:r>
              <a:rPr lang="en-IN" sz="2400" b="1" dirty="0">
                <a:latin typeface="Baskerville Old Face" panose="02020602080505020303" pitchFamily="18" charset="0"/>
              </a:rPr>
              <a:t>There is no alumni support team to help students for their proper guidance.</a:t>
            </a:r>
          </a:p>
          <a:p>
            <a:r>
              <a:rPr lang="en-IN" sz="2400" b="1" dirty="0">
                <a:latin typeface="Baskerville Old Face" panose="02020602080505020303" pitchFamily="18" charset="0"/>
              </a:rPr>
              <a:t>There are some online platform present but they don’t cover every aspects of students.</a:t>
            </a:r>
          </a:p>
          <a:p>
            <a:r>
              <a:rPr lang="en-IN" sz="2400" b="1" dirty="0">
                <a:latin typeface="Baskerville Old Face" panose="02020602080505020303" pitchFamily="18" charset="0"/>
              </a:rPr>
              <a:t>There is no common platform which covers companies from every sectors.</a:t>
            </a:r>
          </a:p>
          <a:p>
            <a:r>
              <a:rPr lang="en-IN" sz="2400" b="1" dirty="0">
                <a:latin typeface="Baskerville Old Face" panose="02020602080505020303" pitchFamily="18" charset="0"/>
              </a:rPr>
              <a:t>Students are still in search of quality assured and cost effective platform.</a:t>
            </a:r>
          </a:p>
          <a:p>
            <a:endParaRPr lang="en-IN" dirty="0"/>
          </a:p>
        </p:txBody>
      </p:sp>
    </p:spTree>
    <p:extLst>
      <p:ext uri="{BB962C8B-B14F-4D97-AF65-F5344CB8AC3E}">
        <p14:creationId xmlns:p14="http://schemas.microsoft.com/office/powerpoint/2010/main" val="1420619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E85D-FE9C-4192-9F33-88CD19F9A66E}"/>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PROPOSED SYSTEM</a:t>
            </a:r>
          </a:p>
        </p:txBody>
      </p:sp>
      <p:sp>
        <p:nvSpPr>
          <p:cNvPr id="3" name="Content Placeholder 2">
            <a:extLst>
              <a:ext uri="{FF2B5EF4-FFF2-40B4-BE49-F238E27FC236}">
                <a16:creationId xmlns:a16="http://schemas.microsoft.com/office/drawing/2014/main" id="{801689C5-11E5-4BCB-B738-74ECA2C4E1EF}"/>
              </a:ext>
            </a:extLst>
          </p:cNvPr>
          <p:cNvSpPr>
            <a:spLocks noGrp="1"/>
          </p:cNvSpPr>
          <p:nvPr>
            <p:ph idx="1"/>
          </p:nvPr>
        </p:nvSpPr>
        <p:spPr>
          <a:xfrm>
            <a:off x="2592925" y="2723535"/>
            <a:ext cx="8915400" cy="2664542"/>
          </a:xfrm>
        </p:spPr>
        <p:txBody>
          <a:bodyPr/>
          <a:lstStyle/>
          <a:p>
            <a:pPr marL="0" indent="0">
              <a:buNone/>
            </a:pPr>
            <a:r>
              <a:rPr lang="en-IN" sz="2400" b="1" dirty="0">
                <a:latin typeface="Baskerville Old Face" panose="02020602080505020303" pitchFamily="18" charset="0"/>
              </a:rPr>
              <a:t>A solution to these issues is a web application which comprises of all the functionality where one can learn about recruitment process of different companies from different sectors, gets previously asked questions, practices questions and real time mock tests and a real time alumni chat support.</a:t>
            </a:r>
            <a:endParaRPr lang="en-IN" b="1" dirty="0">
              <a:latin typeface="Baskerville Old Face" panose="02020602080505020303" pitchFamily="18" charset="0"/>
            </a:endParaRPr>
          </a:p>
        </p:txBody>
      </p:sp>
    </p:spTree>
    <p:extLst>
      <p:ext uri="{BB962C8B-B14F-4D97-AF65-F5344CB8AC3E}">
        <p14:creationId xmlns:p14="http://schemas.microsoft.com/office/powerpoint/2010/main" val="244406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58383-1E62-4A48-AB7D-D5671350F527}"/>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USERS OF THE SYSTEM</a:t>
            </a:r>
          </a:p>
        </p:txBody>
      </p:sp>
      <p:sp>
        <p:nvSpPr>
          <p:cNvPr id="3" name="Content Placeholder 2">
            <a:extLst>
              <a:ext uri="{FF2B5EF4-FFF2-40B4-BE49-F238E27FC236}">
                <a16:creationId xmlns:a16="http://schemas.microsoft.com/office/drawing/2014/main" id="{B4BE9C2A-BC92-46C4-8A95-F27B68F13271}"/>
              </a:ext>
            </a:extLst>
          </p:cNvPr>
          <p:cNvSpPr>
            <a:spLocks noGrp="1"/>
          </p:cNvSpPr>
          <p:nvPr>
            <p:ph idx="1"/>
          </p:nvPr>
        </p:nvSpPr>
        <p:spPr/>
        <p:txBody>
          <a:bodyPr>
            <a:normAutofit/>
          </a:bodyPr>
          <a:lstStyle/>
          <a:p>
            <a:r>
              <a:rPr lang="en-IN" sz="2400" b="1" dirty="0">
                <a:latin typeface="Baskerville Old Face" panose="02020602080505020303" pitchFamily="18" charset="0"/>
              </a:rPr>
              <a:t>Job seeker :</a:t>
            </a:r>
          </a:p>
          <a:p>
            <a:pPr marL="0" indent="0">
              <a:buNone/>
            </a:pPr>
            <a:r>
              <a:rPr lang="en-IN" sz="2400" b="1" dirty="0">
                <a:latin typeface="Baskerville Old Face" panose="02020602080505020303" pitchFamily="18" charset="0"/>
              </a:rPr>
              <a:t>	Job seekers are the primary users of the placement portal.</a:t>
            </a:r>
          </a:p>
          <a:p>
            <a:r>
              <a:rPr lang="en-IN" sz="2400" b="1" dirty="0">
                <a:latin typeface="Baskerville Old Face" panose="02020602080505020303" pitchFamily="18" charset="0"/>
              </a:rPr>
              <a:t>Alumni :</a:t>
            </a:r>
          </a:p>
          <a:p>
            <a:pPr marL="0" indent="0">
              <a:buNone/>
            </a:pPr>
            <a:r>
              <a:rPr lang="en-IN" sz="2400" b="1" dirty="0">
                <a:latin typeface="Baskerville Old Face" panose="02020602080505020303" pitchFamily="18" charset="0"/>
              </a:rPr>
              <a:t>	Alumni are the supporting hand to the placement team who can</a:t>
            </a:r>
          </a:p>
          <a:p>
            <a:pPr marL="0" indent="0">
              <a:buNone/>
            </a:pPr>
            <a:r>
              <a:rPr lang="en-IN" sz="2400" b="1" dirty="0">
                <a:latin typeface="Baskerville Old Face" panose="02020602080505020303" pitchFamily="18" charset="0"/>
              </a:rPr>
              <a:t>       help </a:t>
            </a:r>
            <a:r>
              <a:rPr lang="en-IN" sz="2400" b="1">
                <a:latin typeface="Baskerville Old Face" panose="02020602080505020303" pitchFamily="18" charset="0"/>
              </a:rPr>
              <a:t>job seekers </a:t>
            </a:r>
            <a:r>
              <a:rPr lang="en-IN" sz="2400" b="1" dirty="0">
                <a:latin typeface="Baskerville Old Face" panose="02020602080505020303" pitchFamily="18" charset="0"/>
              </a:rPr>
              <a:t>to clear their doubt.</a:t>
            </a:r>
          </a:p>
          <a:p>
            <a:r>
              <a:rPr lang="en-IN" sz="2400" b="1" dirty="0">
                <a:latin typeface="Baskerville Old Face" panose="02020602080505020303" pitchFamily="18" charset="0"/>
              </a:rPr>
              <a:t>System Administrator :</a:t>
            </a:r>
          </a:p>
          <a:p>
            <a:pPr marL="0" indent="0">
              <a:buNone/>
            </a:pPr>
            <a:r>
              <a:rPr lang="en-IN" sz="2400" b="1" dirty="0">
                <a:latin typeface="Baskerville Old Face" panose="02020602080505020303" pitchFamily="18" charset="0"/>
              </a:rPr>
              <a:t>	They are primarily responsible for maintaining the portal.</a:t>
            </a:r>
          </a:p>
        </p:txBody>
      </p:sp>
    </p:spTree>
    <p:extLst>
      <p:ext uri="{BB962C8B-B14F-4D97-AF65-F5344CB8AC3E}">
        <p14:creationId xmlns:p14="http://schemas.microsoft.com/office/powerpoint/2010/main" val="2716978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0448-BA18-47F5-B369-21ED7275C2F2}"/>
              </a:ext>
            </a:extLst>
          </p:cNvPr>
          <p:cNvSpPr>
            <a:spLocks noGrp="1"/>
          </p:cNvSpPr>
          <p:nvPr>
            <p:ph type="title"/>
          </p:nvPr>
        </p:nvSpPr>
        <p:spPr/>
        <p:txBody>
          <a:bodyPr/>
          <a:lstStyle/>
          <a:p>
            <a:r>
              <a:rPr lang="en-IN" dirty="0"/>
              <a:t>						</a:t>
            </a:r>
            <a:r>
              <a:rPr lang="en-IN" u="sng" dirty="0">
                <a:effectLst>
                  <a:outerShdw blurRad="38100" dist="38100" dir="2700000" algn="tl">
                    <a:srgbClr val="000000">
                      <a:alpha val="43137"/>
                    </a:srgbClr>
                  </a:outerShdw>
                </a:effectLst>
                <a:latin typeface="Arial Rounded MT Bold" panose="020F0704030504030204" pitchFamily="34" charset="0"/>
              </a:rPr>
              <a:t>TOOLS USED</a:t>
            </a:r>
          </a:p>
        </p:txBody>
      </p:sp>
      <p:sp>
        <p:nvSpPr>
          <p:cNvPr id="3" name="Content Placeholder 2">
            <a:extLst>
              <a:ext uri="{FF2B5EF4-FFF2-40B4-BE49-F238E27FC236}">
                <a16:creationId xmlns:a16="http://schemas.microsoft.com/office/drawing/2014/main" id="{E189F225-58DF-4210-A03A-683BEF36E26A}"/>
              </a:ext>
            </a:extLst>
          </p:cNvPr>
          <p:cNvSpPr>
            <a:spLocks noGrp="1"/>
          </p:cNvSpPr>
          <p:nvPr>
            <p:ph idx="1"/>
          </p:nvPr>
        </p:nvSpPr>
        <p:spPr>
          <a:xfrm>
            <a:off x="2589212" y="1356853"/>
            <a:ext cx="8915400" cy="5348748"/>
          </a:xfrm>
        </p:spPr>
        <p:txBody>
          <a:bodyPr>
            <a:normAutofit lnSpcReduction="10000"/>
          </a:bodyPr>
          <a:lstStyle/>
          <a:p>
            <a:r>
              <a:rPr lang="en-IN" b="1" dirty="0">
                <a:latin typeface="Baskerville Old Face" panose="02020602080505020303" pitchFamily="18" charset="0"/>
              </a:rPr>
              <a:t>Front-End :</a:t>
            </a:r>
          </a:p>
          <a:p>
            <a:pPr marL="0" indent="0">
              <a:buNone/>
            </a:pPr>
            <a:r>
              <a:rPr lang="en-IN" b="1" dirty="0">
                <a:latin typeface="Baskerville Old Face" panose="02020602080505020303" pitchFamily="18" charset="0"/>
              </a:rPr>
              <a:t>	</a:t>
            </a:r>
            <a:r>
              <a:rPr lang="en-IN" dirty="0">
                <a:latin typeface="Baskerville Old Face" panose="02020602080505020303" pitchFamily="18" charset="0"/>
              </a:rPr>
              <a:t>HTML, CSS and Bootstrap</a:t>
            </a:r>
            <a:r>
              <a:rPr lang="en-IN" b="1" dirty="0">
                <a:latin typeface="Baskerville Old Face" panose="02020602080505020303" pitchFamily="18" charset="0"/>
              </a:rPr>
              <a:t>.</a:t>
            </a:r>
          </a:p>
          <a:p>
            <a:r>
              <a:rPr lang="en-IN" b="1" dirty="0">
                <a:latin typeface="Baskerville Old Face" panose="02020602080505020303" pitchFamily="18" charset="0"/>
              </a:rPr>
              <a:t>Back-End :</a:t>
            </a:r>
          </a:p>
          <a:p>
            <a:pPr marL="0" indent="0">
              <a:buNone/>
            </a:pPr>
            <a:r>
              <a:rPr lang="en-IN" b="1" dirty="0">
                <a:latin typeface="Baskerville Old Face" panose="02020602080505020303" pitchFamily="18" charset="0"/>
              </a:rPr>
              <a:t>	</a:t>
            </a:r>
            <a:r>
              <a:rPr lang="en-IN" dirty="0">
                <a:latin typeface="Baskerville Old Face" panose="02020602080505020303" pitchFamily="18" charset="0"/>
              </a:rPr>
              <a:t>Django python Framework</a:t>
            </a:r>
            <a:r>
              <a:rPr lang="en-IN" b="1" dirty="0">
                <a:latin typeface="Baskerville Old Face" panose="02020602080505020303" pitchFamily="18" charset="0"/>
              </a:rPr>
              <a:t>.</a:t>
            </a:r>
          </a:p>
          <a:p>
            <a:r>
              <a:rPr lang="en-IN" b="1" dirty="0">
                <a:latin typeface="Baskerville Old Face" panose="02020602080505020303" pitchFamily="18" charset="0"/>
              </a:rPr>
              <a:t>Chat Support :</a:t>
            </a:r>
          </a:p>
          <a:p>
            <a:pPr marL="0" indent="0">
              <a:buNone/>
            </a:pPr>
            <a:r>
              <a:rPr lang="en-IN" b="1" dirty="0">
                <a:latin typeface="Baskerville Old Face" panose="02020602080505020303" pitchFamily="18" charset="0"/>
              </a:rPr>
              <a:t>	</a:t>
            </a:r>
            <a:r>
              <a:rPr lang="en-IN" dirty="0">
                <a:latin typeface="Baskerville Old Face" panose="02020602080505020303" pitchFamily="18" charset="0"/>
              </a:rPr>
              <a:t>Dialog Flow.</a:t>
            </a:r>
          </a:p>
          <a:p>
            <a:r>
              <a:rPr lang="en-IN" b="1" dirty="0">
                <a:latin typeface="Baskerville Old Face" panose="02020602080505020303" pitchFamily="18" charset="0"/>
              </a:rPr>
              <a:t>Discussion Form :</a:t>
            </a:r>
          </a:p>
          <a:p>
            <a:pPr marL="457200" lvl="1" indent="0">
              <a:buNone/>
            </a:pPr>
            <a:r>
              <a:rPr lang="en-IN" dirty="0">
                <a:latin typeface="Baskerville Old Face" panose="02020602080505020303" pitchFamily="18" charset="0"/>
              </a:rPr>
              <a:t>Google Group.</a:t>
            </a:r>
          </a:p>
          <a:p>
            <a:r>
              <a:rPr lang="en-IN" b="1" dirty="0">
                <a:latin typeface="Baskerville Old Face" panose="02020602080505020303" pitchFamily="18" charset="0"/>
              </a:rPr>
              <a:t>Alumni Support :</a:t>
            </a:r>
          </a:p>
          <a:p>
            <a:pPr marL="0" indent="0">
              <a:buNone/>
            </a:pPr>
            <a:r>
              <a:rPr lang="en-IN" b="1" dirty="0">
                <a:latin typeface="Baskerville Old Face" panose="02020602080505020303" pitchFamily="18" charset="0"/>
              </a:rPr>
              <a:t>	</a:t>
            </a:r>
            <a:r>
              <a:rPr lang="en-IN" dirty="0">
                <a:latin typeface="Baskerville Old Face" panose="02020602080505020303" pitchFamily="18" charset="0"/>
              </a:rPr>
              <a:t>PHP and XAMPP Server.</a:t>
            </a:r>
          </a:p>
          <a:p>
            <a:r>
              <a:rPr lang="en-IN" b="1" dirty="0">
                <a:latin typeface="Baskerville Old Face" panose="02020602080505020303" pitchFamily="18" charset="0"/>
              </a:rPr>
              <a:t>Placement Assistant Social Group :</a:t>
            </a:r>
          </a:p>
          <a:p>
            <a:pPr marL="0" indent="0">
              <a:buNone/>
            </a:pPr>
            <a:r>
              <a:rPr lang="en-IN" b="1" dirty="0">
                <a:latin typeface="Baskerville Old Face" panose="02020602080505020303" pitchFamily="18" charset="0"/>
              </a:rPr>
              <a:t>	</a:t>
            </a:r>
            <a:r>
              <a:rPr lang="en-IN" dirty="0">
                <a:latin typeface="Baskerville Old Face" panose="02020602080505020303" pitchFamily="18" charset="0"/>
              </a:rPr>
              <a:t>Facebook Group.</a:t>
            </a:r>
          </a:p>
          <a:p>
            <a:r>
              <a:rPr lang="en-IN" b="1" dirty="0">
                <a:latin typeface="Baskerville Old Face" panose="02020602080505020303" pitchFamily="18" charset="0"/>
              </a:rPr>
              <a:t> 	Database :</a:t>
            </a:r>
          </a:p>
          <a:p>
            <a:pPr marL="0" indent="0">
              <a:buNone/>
            </a:pPr>
            <a:r>
              <a:rPr lang="en-IN" b="1" dirty="0">
                <a:latin typeface="Baskerville Old Face" panose="02020602080505020303" pitchFamily="18" charset="0"/>
              </a:rPr>
              <a:t>	</a:t>
            </a:r>
            <a:r>
              <a:rPr lang="en-IN" dirty="0">
                <a:latin typeface="Baskerville Old Face" panose="02020602080505020303" pitchFamily="18" charset="0"/>
              </a:rPr>
              <a:t>PostgreSQL and MySQL.</a:t>
            </a:r>
          </a:p>
        </p:txBody>
      </p:sp>
    </p:spTree>
    <p:extLst>
      <p:ext uri="{BB962C8B-B14F-4D97-AF65-F5344CB8AC3E}">
        <p14:creationId xmlns:p14="http://schemas.microsoft.com/office/powerpoint/2010/main" val="7685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0CA2-D405-4C73-A656-E956B1D17086}"/>
              </a:ext>
            </a:extLst>
          </p:cNvPr>
          <p:cNvSpPr>
            <a:spLocks noGrp="1"/>
          </p:cNvSpPr>
          <p:nvPr>
            <p:ph type="title"/>
          </p:nvPr>
        </p:nvSpPr>
        <p:spPr/>
        <p:txBody>
          <a:bodyPr/>
          <a:lstStyle/>
          <a:p>
            <a:r>
              <a:rPr lang="en-IN" u="sng" dirty="0">
                <a:effectLst>
                  <a:outerShdw blurRad="38100" dist="38100" dir="2700000" algn="tl">
                    <a:srgbClr val="000000">
                      <a:alpha val="43137"/>
                    </a:srgbClr>
                  </a:outerShdw>
                </a:effectLst>
                <a:latin typeface="Arial Rounded MT Bold" panose="020F0704030504030204" pitchFamily="34" charset="0"/>
              </a:rPr>
              <a:t>WHY DJANGO?</a:t>
            </a:r>
          </a:p>
        </p:txBody>
      </p:sp>
      <p:sp>
        <p:nvSpPr>
          <p:cNvPr id="3" name="Content Placeholder 2">
            <a:extLst>
              <a:ext uri="{FF2B5EF4-FFF2-40B4-BE49-F238E27FC236}">
                <a16:creationId xmlns:a16="http://schemas.microsoft.com/office/drawing/2014/main" id="{F960626E-8D80-46DF-B9DB-B7AF60039F32}"/>
              </a:ext>
            </a:extLst>
          </p:cNvPr>
          <p:cNvSpPr>
            <a:spLocks noGrp="1"/>
          </p:cNvSpPr>
          <p:nvPr>
            <p:ph idx="1"/>
          </p:nvPr>
        </p:nvSpPr>
        <p:spPr>
          <a:xfrm>
            <a:off x="2064774" y="1583232"/>
            <a:ext cx="9371012" cy="5043710"/>
          </a:xfrm>
        </p:spPr>
        <p:txBody>
          <a:bodyPr>
            <a:normAutofit fontScale="70000" lnSpcReduction="20000"/>
          </a:bodyPr>
          <a:lstStyle/>
          <a:p>
            <a:pPr marL="0" indent="0">
              <a:buNone/>
            </a:pPr>
            <a:r>
              <a:rPr lang="en-US" sz="2800" b="1" dirty="0">
                <a:latin typeface="Baskerville Old Face" panose="02020602080505020303" pitchFamily="18" charset="0"/>
              </a:rPr>
              <a:t>Django is an open-source framework for backend web applications based on Python - one of the top web development languages. Its main goals are simplicity, flexibility, reliability, and scalability. Django has its own naming system for all functions and components (e.g. HTTP responses are called “views”). It also has an admin panel, which is deemed easier to work with than in Lavarel or Yii, and other technical features, including:</a:t>
            </a:r>
          </a:p>
          <a:p>
            <a:r>
              <a:rPr lang="en-IN" sz="2800" b="1" dirty="0">
                <a:latin typeface="Baskerville Old Face" panose="02020602080505020303" pitchFamily="18" charset="0"/>
              </a:rPr>
              <a:t>Simple syntax.</a:t>
            </a:r>
          </a:p>
          <a:p>
            <a:r>
              <a:rPr lang="en-IN" sz="2800" b="1" dirty="0">
                <a:latin typeface="Baskerville Old Face" panose="02020602080505020303" pitchFamily="18" charset="0"/>
              </a:rPr>
              <a:t>Its own web server.</a:t>
            </a:r>
          </a:p>
          <a:p>
            <a:r>
              <a:rPr lang="en-IN" sz="2800" b="1" dirty="0">
                <a:latin typeface="Baskerville Old Face" panose="02020602080505020303" pitchFamily="18" charset="0"/>
              </a:rPr>
              <a:t>MVC (Model-View-Controller) core architecture.</a:t>
            </a:r>
          </a:p>
          <a:p>
            <a:r>
              <a:rPr lang="en-US" sz="2800" b="1" dirty="0">
                <a:latin typeface="Baskerville Old Face" panose="02020602080505020303" pitchFamily="18" charset="0"/>
              </a:rPr>
              <a:t>“Batteries included” (comes with all the essentials needed to solve solving common cases).</a:t>
            </a:r>
          </a:p>
          <a:p>
            <a:r>
              <a:rPr lang="en-US" sz="2800" b="1" dirty="0">
                <a:latin typeface="Baskerville Old Face" panose="02020602080505020303" pitchFamily="18" charset="0"/>
              </a:rPr>
              <a:t>An ORM (Object Relational Mapper).</a:t>
            </a:r>
          </a:p>
          <a:p>
            <a:r>
              <a:rPr lang="en-IN" sz="2800" b="1" dirty="0">
                <a:latin typeface="Baskerville Old Face" panose="02020602080505020303" pitchFamily="18" charset="0"/>
              </a:rPr>
              <a:t>HTTP libraries.</a:t>
            </a:r>
          </a:p>
          <a:p>
            <a:r>
              <a:rPr lang="en-IN" sz="2800" b="1" dirty="0">
                <a:latin typeface="Baskerville Old Face" panose="02020602080505020303" pitchFamily="18" charset="0"/>
              </a:rPr>
              <a:t>Middleware support.</a:t>
            </a:r>
          </a:p>
          <a:p>
            <a:r>
              <a:rPr lang="en-US" sz="2800" b="1" dirty="0">
                <a:latin typeface="Baskerville Old Face" panose="02020602080505020303" pitchFamily="18" charset="0"/>
              </a:rPr>
              <a:t>A Python unit test framework.</a:t>
            </a:r>
          </a:p>
          <a:p>
            <a:endParaRPr lang="en-US" dirty="0"/>
          </a:p>
          <a:p>
            <a:pPr marL="0" indent="0">
              <a:buNone/>
            </a:pPr>
            <a:endParaRPr lang="en-IN" dirty="0"/>
          </a:p>
        </p:txBody>
      </p:sp>
    </p:spTree>
    <p:extLst>
      <p:ext uri="{BB962C8B-B14F-4D97-AF65-F5344CB8AC3E}">
        <p14:creationId xmlns:p14="http://schemas.microsoft.com/office/powerpoint/2010/main" val="133174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992A-1921-4AA9-BB3B-79B7B7913063}"/>
              </a:ext>
            </a:extLst>
          </p:cNvPr>
          <p:cNvSpPr>
            <a:spLocks noGrp="1"/>
          </p:cNvSpPr>
          <p:nvPr>
            <p:ph type="title"/>
          </p:nvPr>
        </p:nvSpPr>
        <p:spPr/>
        <p:txBody>
          <a:bodyPr/>
          <a:lstStyle/>
          <a:p>
            <a:r>
              <a:rPr lang="en-IN" u="sng" dirty="0">
                <a:effectLst>
                  <a:outerShdw blurRad="38100" dist="38100" dir="2700000" algn="tl">
                    <a:srgbClr val="000000">
                      <a:alpha val="43137"/>
                    </a:srgbClr>
                  </a:outerShdw>
                </a:effectLst>
                <a:latin typeface="Arial Rounded MT Bold" panose="020F0704030504030204" pitchFamily="34" charset="0"/>
              </a:rPr>
              <a:t>WHY BOOTSTRAP ?</a:t>
            </a:r>
          </a:p>
        </p:txBody>
      </p:sp>
      <p:sp>
        <p:nvSpPr>
          <p:cNvPr id="3" name="Content Placeholder 2">
            <a:extLst>
              <a:ext uri="{FF2B5EF4-FFF2-40B4-BE49-F238E27FC236}">
                <a16:creationId xmlns:a16="http://schemas.microsoft.com/office/drawing/2014/main" id="{27C93EF6-CBC9-40D1-A490-30223CDD611C}"/>
              </a:ext>
            </a:extLst>
          </p:cNvPr>
          <p:cNvSpPr>
            <a:spLocks noGrp="1"/>
          </p:cNvSpPr>
          <p:nvPr>
            <p:ph idx="1"/>
          </p:nvPr>
        </p:nvSpPr>
        <p:spPr>
          <a:xfrm>
            <a:off x="2589212" y="1681316"/>
            <a:ext cx="8915400" cy="3777622"/>
          </a:xfrm>
        </p:spPr>
        <p:txBody>
          <a:bodyPr>
            <a:normAutofit lnSpcReduction="10000"/>
          </a:bodyPr>
          <a:lstStyle/>
          <a:p>
            <a:pPr marL="0" indent="0">
              <a:buNone/>
            </a:pPr>
            <a:r>
              <a:rPr lang="en-IN" sz="2400" b="1" dirty="0">
                <a:latin typeface="Baskerville Old Face" panose="02020602080505020303" pitchFamily="18" charset="0"/>
              </a:rPr>
              <a:t>Bootstrap is a framework to help you design websites faster and easier. It includes HTML and CSS based design templates for typography, forms, buttons, tables, navigation, modals, image carousels, etc. It also gives you support for JavaScript plugins.</a:t>
            </a:r>
          </a:p>
          <a:p>
            <a:r>
              <a:rPr lang="en-US" sz="2400" b="1" dirty="0">
                <a:latin typeface="Baskerville Old Face" panose="02020602080505020303" pitchFamily="18" charset="0"/>
              </a:rPr>
              <a:t>Bootstrap's responsive CSS adjusts to phones, tablets, and desktops.</a:t>
            </a:r>
          </a:p>
          <a:p>
            <a:r>
              <a:rPr lang="en-US" sz="2400" b="1" dirty="0">
                <a:latin typeface="Baskerville Old Face" panose="02020602080505020303" pitchFamily="18" charset="0"/>
              </a:rPr>
              <a:t>Mobile-first styles are part of the framework.</a:t>
            </a:r>
          </a:p>
          <a:p>
            <a:r>
              <a:rPr lang="en-US" sz="2400" b="1" dirty="0">
                <a:latin typeface="Baskerville Old Face" panose="02020602080505020303" pitchFamily="18" charset="0"/>
              </a:rPr>
              <a:t>Bootstrap is compatible with all modern browsers (Chrome, Firefox, Internet Explorer, Safari, and Opera).</a:t>
            </a:r>
          </a:p>
          <a:p>
            <a:r>
              <a:rPr lang="en-US" sz="2400" b="1" dirty="0">
                <a:latin typeface="Baskerville Old Face" panose="02020602080505020303" pitchFamily="18" charset="0"/>
              </a:rPr>
              <a:t>Bootstrap has a big community and friendly support. </a:t>
            </a:r>
            <a:endParaRPr lang="en-IN" sz="2400" b="1" dirty="0">
              <a:latin typeface="Baskerville Old Face" panose="02020602080505020303" pitchFamily="18" charset="0"/>
            </a:endParaRPr>
          </a:p>
        </p:txBody>
      </p:sp>
    </p:spTree>
    <p:extLst>
      <p:ext uri="{BB962C8B-B14F-4D97-AF65-F5344CB8AC3E}">
        <p14:creationId xmlns:p14="http://schemas.microsoft.com/office/powerpoint/2010/main" val="232755933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791</TotalTime>
  <Words>822</Words>
  <Application>Microsoft Office PowerPoint</Application>
  <PresentationFormat>Widescreen</PresentationFormat>
  <Paragraphs>130</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 Rounded MT Bold</vt:lpstr>
      <vt:lpstr>Baskerville Old Face</vt:lpstr>
      <vt:lpstr>Century Gothic</vt:lpstr>
      <vt:lpstr>Cooper Black</vt:lpstr>
      <vt:lpstr>Wingdings</vt:lpstr>
      <vt:lpstr>Wingdings 3</vt:lpstr>
      <vt:lpstr>Wisp</vt:lpstr>
      <vt:lpstr>PowerPoint Presentation</vt:lpstr>
      <vt:lpstr>       Guided By :-</vt:lpstr>
      <vt:lpstr>      INTODUCTION</vt:lpstr>
      <vt:lpstr> PROBLEMS WITH EXISTING SYSTEM</vt:lpstr>
      <vt:lpstr>    PROPOSED SYSTEM</vt:lpstr>
      <vt:lpstr>   USERS OF THE SYSTEM</vt:lpstr>
      <vt:lpstr>      TOOLS USED</vt:lpstr>
      <vt:lpstr>WHY DJANGO?</vt:lpstr>
      <vt:lpstr>WHY BOOTSTRAP ?</vt:lpstr>
      <vt:lpstr>     PORTAL OVERVIEW</vt:lpstr>
      <vt:lpstr>    DATA FLOW DIAGRAM</vt:lpstr>
      <vt:lpstr>      HOME PAGE</vt:lpstr>
      <vt:lpstr>        SIGNUP</vt:lpstr>
      <vt:lpstr>       LOGIN</vt:lpstr>
      <vt:lpstr>      DATABASE</vt:lpstr>
      <vt:lpstr>   COMPANIES CATEGORY</vt:lpstr>
      <vt:lpstr>   IT &amp; SOFTWARE COMPANIES</vt:lpstr>
      <vt:lpstr>          IBM</vt:lpstr>
      <vt:lpstr>PowerPoint Presentation</vt:lpstr>
      <vt:lpstr>       TAKE TEST  </vt:lpstr>
      <vt:lpstr>    TELECOMMUNICATION</vt:lpstr>
      <vt:lpstr>  ALUMNI REAL TIME CHAT SUPPORT </vt:lpstr>
      <vt:lpstr>     DATA FLOW DIAGRAM</vt:lpstr>
      <vt:lpstr>       DATABASE</vt:lpstr>
      <vt:lpstr>Cont.…</vt:lpstr>
      <vt:lpstr>     HELP COMMUNITY  </vt:lpstr>
      <vt:lpstr>       PURPOSE</vt:lpstr>
      <vt:lpstr>    SOCIAL MEDIA SUPPORT </vt:lpstr>
      <vt:lpstr>   AUTOMATED CHAT SUPPORT</vt:lpstr>
      <vt:lpstr>      Back-End Work</vt:lpstr>
      <vt:lpstr>         FLOW DIAGRAM</vt:lpstr>
      <vt:lpstr>      FUTURE SCOPE</vt:lpstr>
      <vt:lpstr>      CONCLUSION</vt:lpstr>
      <vt:lpstr>      REFERENCES</vt:lpstr>
      <vt:lpstr>   DEMO AND QUERIES…..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Kumar</dc:creator>
  <cp:lastModifiedBy>Manish Kumar</cp:lastModifiedBy>
  <cp:revision>30</cp:revision>
  <dcterms:created xsi:type="dcterms:W3CDTF">2019-04-07T05:34:53Z</dcterms:created>
  <dcterms:modified xsi:type="dcterms:W3CDTF">2019-04-08T04:11:49Z</dcterms:modified>
</cp:coreProperties>
</file>